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5"/>
  </p:notesMasterIdLst>
  <p:sldIdLst>
    <p:sldId id="306" r:id="rId3"/>
    <p:sldId id="259" r:id="rId4"/>
    <p:sldId id="756" r:id="rId5"/>
    <p:sldId id="739" r:id="rId6"/>
    <p:sldId id="307" r:id="rId7"/>
    <p:sldId id="735" r:id="rId8"/>
    <p:sldId id="719" r:id="rId9"/>
    <p:sldId id="740" r:id="rId10"/>
    <p:sldId id="309" r:id="rId11"/>
    <p:sldId id="320" r:id="rId12"/>
    <p:sldId id="723" r:id="rId13"/>
    <p:sldId id="757" r:id="rId14"/>
    <p:sldId id="741" r:id="rId15"/>
    <p:sldId id="715" r:id="rId16"/>
    <p:sldId id="273" r:id="rId17"/>
    <p:sldId id="682" r:id="rId18"/>
    <p:sldId id="750" r:id="rId19"/>
    <p:sldId id="753" r:id="rId20"/>
    <p:sldId id="743" r:id="rId21"/>
    <p:sldId id="736" r:id="rId22"/>
    <p:sldId id="744" r:id="rId23"/>
    <p:sldId id="717" r:id="rId24"/>
    <p:sldId id="737" r:id="rId25"/>
    <p:sldId id="685" r:id="rId26"/>
    <p:sldId id="720" r:id="rId27"/>
    <p:sldId id="721" r:id="rId28"/>
    <p:sldId id="722" r:id="rId29"/>
    <p:sldId id="758" r:id="rId30"/>
    <p:sldId id="745" r:id="rId31"/>
    <p:sldId id="727" r:id="rId32"/>
    <p:sldId id="728" r:id="rId33"/>
    <p:sldId id="726" r:id="rId34"/>
    <p:sldId id="749" r:id="rId35"/>
    <p:sldId id="747" r:id="rId36"/>
    <p:sldId id="748" r:id="rId37"/>
    <p:sldId id="746" r:id="rId38"/>
    <p:sldId id="725" r:id="rId39"/>
    <p:sldId id="709" r:id="rId40"/>
    <p:sldId id="751" r:id="rId41"/>
    <p:sldId id="752" r:id="rId42"/>
    <p:sldId id="755" r:id="rId43"/>
    <p:sldId id="75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D95A"/>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35" autoAdjust="0"/>
    <p:restoredTop sz="94896"/>
  </p:normalViewPr>
  <p:slideViewPr>
    <p:cSldViewPr snapToGrid="0" snapToObjects="1" showGuides="1">
      <p:cViewPr varScale="1">
        <p:scale>
          <a:sx n="144" d="100"/>
          <a:sy n="144" d="100"/>
        </p:scale>
        <p:origin x="832" y="18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3/28/22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30</a:t>
            </a:fld>
            <a:endParaRPr lang="en-US"/>
          </a:p>
        </p:txBody>
      </p:sp>
    </p:spTree>
    <p:extLst>
      <p:ext uri="{BB962C8B-B14F-4D97-AF65-F5344CB8AC3E}">
        <p14:creationId xmlns:p14="http://schemas.microsoft.com/office/powerpoint/2010/main" val="118564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32</a:t>
            </a:fld>
            <a:endParaRPr lang="en-US"/>
          </a:p>
        </p:txBody>
      </p:sp>
    </p:spTree>
    <p:extLst>
      <p:ext uri="{BB962C8B-B14F-4D97-AF65-F5344CB8AC3E}">
        <p14:creationId xmlns:p14="http://schemas.microsoft.com/office/powerpoint/2010/main" val="19493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35</a:t>
            </a:fld>
            <a:endParaRPr lang="en-US"/>
          </a:p>
        </p:txBody>
      </p:sp>
    </p:spTree>
    <p:extLst>
      <p:ext uri="{BB962C8B-B14F-4D97-AF65-F5344CB8AC3E}">
        <p14:creationId xmlns:p14="http://schemas.microsoft.com/office/powerpoint/2010/main" val="1109348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teaching-goose/CSS342A-2022-Spring#tentative-schedu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github.com/a-teaching-goose/CSS342A-2022-Spring#coursework-distribu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hyperlink" Target="https://www.jetbrains.com/help/clion/unit-testing-tutorial.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jetbrains.com/help/clion/unit-testing-tutorial.html" TargetMode="External"/><Relationship Id="rId2" Type="http://schemas.openxmlformats.org/officeDocument/2006/relationships/hyperlink" Target="https://www.onlinegdb.com/online_c++_compiler" TargetMode="External"/><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jetbrains.com/community/education/#students" TargetMode="External"/><Relationship Id="rId5" Type="http://schemas.openxmlformats.org/officeDocument/2006/relationships/image" Target="../media/image41.png"/><Relationship Id="rId4" Type="http://schemas.openxmlformats.org/officeDocument/2006/relationships/hyperlink" Target="https://www.jetbrains.com/cl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teaching-goose/2022-342-sprint-1/blob/cda356eeabe0a29ace52b2e85098832181cb2055/.github/workflows/grader.yml#L2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3.png"/><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CentaurusInfra/fornax"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fatgoooose" TargetMode="External"/><Relationship Id="rId7"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instagram.com/percima.art" TargetMode="External"/><Relationship Id="rId5" Type="http://schemas.openxmlformats.org/officeDocument/2006/relationships/hyperlink" Target="https://github.com/a-teaching-goose"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teaching-goose/CSS143B-2021-Sp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Info</a:t>
            </a:r>
          </a:p>
        </p:txBody>
      </p:sp>
      <p:sp>
        <p:nvSpPr>
          <p:cNvPr id="4" name="TextBox 3">
            <a:extLst>
              <a:ext uri="{FF2B5EF4-FFF2-40B4-BE49-F238E27FC236}">
                <a16:creationId xmlns:a16="http://schemas.microsoft.com/office/drawing/2014/main" id="{76453141-6FF3-574D-988D-43958D5F8F90}"/>
              </a:ext>
            </a:extLst>
          </p:cNvPr>
          <p:cNvSpPr txBox="1"/>
          <p:nvPr/>
        </p:nvSpPr>
        <p:spPr>
          <a:xfrm>
            <a:off x="423746" y="5657649"/>
            <a:ext cx="2071401" cy="369332"/>
          </a:xfrm>
          <a:prstGeom prst="rect">
            <a:avLst/>
          </a:prstGeom>
          <a:noFill/>
        </p:spPr>
        <p:txBody>
          <a:bodyPr wrap="none" rtlCol="0">
            <a:spAutoFit/>
          </a:bodyPr>
          <a:lstStyle/>
          <a:p>
            <a:r>
              <a:rPr lang="en-US" dirty="0">
                <a:solidFill>
                  <a:srgbClr val="FF0000"/>
                </a:solidFill>
                <a:latin typeface="Aharoni" panose="02010803020104030203" pitchFamily="2" charset="-79"/>
                <a:cs typeface="Aharoni" panose="02010803020104030203" pitchFamily="2" charset="-79"/>
              </a:rPr>
              <a:t>subject to change</a:t>
            </a:r>
          </a:p>
        </p:txBody>
      </p:sp>
      <p:sp>
        <p:nvSpPr>
          <p:cNvPr id="5" name="TextBox 4">
            <a:extLst>
              <a:ext uri="{FF2B5EF4-FFF2-40B4-BE49-F238E27FC236}">
                <a16:creationId xmlns:a16="http://schemas.microsoft.com/office/drawing/2014/main" id="{2187EACD-BA46-1548-8FE5-53BAF1DA5D90}"/>
              </a:ext>
            </a:extLst>
          </p:cNvPr>
          <p:cNvSpPr txBox="1"/>
          <p:nvPr/>
        </p:nvSpPr>
        <p:spPr>
          <a:xfrm>
            <a:off x="1003610" y="6074731"/>
            <a:ext cx="2420663" cy="369332"/>
          </a:xfrm>
          <a:prstGeom prst="rect">
            <a:avLst/>
          </a:prstGeom>
          <a:noFill/>
        </p:spPr>
        <p:txBody>
          <a:bodyPr wrap="none" rtlCol="0">
            <a:spAutoFit/>
          </a:bodyPr>
          <a:lstStyle/>
          <a:p>
            <a:r>
              <a:rPr lang="en-US" i="1" dirty="0"/>
              <a:t>How do I know though?</a:t>
            </a:r>
          </a:p>
        </p:txBody>
      </p:sp>
      <p:sp>
        <p:nvSpPr>
          <p:cNvPr id="9" name="TextBox 8">
            <a:extLst>
              <a:ext uri="{FF2B5EF4-FFF2-40B4-BE49-F238E27FC236}">
                <a16:creationId xmlns:a16="http://schemas.microsoft.com/office/drawing/2014/main" id="{D87CE0A8-E5B8-CA46-8691-EB6F40F5C0F3}"/>
              </a:ext>
            </a:extLst>
          </p:cNvPr>
          <p:cNvSpPr txBox="1"/>
          <p:nvPr/>
        </p:nvSpPr>
        <p:spPr>
          <a:xfrm>
            <a:off x="4283515" y="5549224"/>
            <a:ext cx="4572000" cy="253916"/>
          </a:xfrm>
          <a:prstGeom prst="rect">
            <a:avLst/>
          </a:prstGeom>
          <a:noFill/>
        </p:spPr>
        <p:txBody>
          <a:bodyPr wrap="square">
            <a:spAutoFit/>
          </a:bodyPr>
          <a:lstStyle/>
          <a:p>
            <a:r>
              <a:rPr lang="en-US" sz="1050" dirty="0">
                <a:hlinkClick r:id="rId2"/>
              </a:rPr>
              <a:t>https://github.com/a-teaching-goose/CSS342A-2022-Spring#tentative-schedule</a:t>
            </a:r>
            <a:endParaRPr lang="en-US" sz="1050" dirty="0"/>
          </a:p>
        </p:txBody>
      </p:sp>
      <p:pic>
        <p:nvPicPr>
          <p:cNvPr id="6" name="Picture 5">
            <a:extLst>
              <a:ext uri="{FF2B5EF4-FFF2-40B4-BE49-F238E27FC236}">
                <a16:creationId xmlns:a16="http://schemas.microsoft.com/office/drawing/2014/main" id="{365B52EF-897D-7545-8556-7A9ACEC3D85B}"/>
              </a:ext>
            </a:extLst>
          </p:cNvPr>
          <p:cNvPicPr>
            <a:picLocks noChangeAspect="1"/>
          </p:cNvPicPr>
          <p:nvPr/>
        </p:nvPicPr>
        <p:blipFill>
          <a:blip r:embed="rId3"/>
          <a:stretch>
            <a:fillRect/>
          </a:stretch>
        </p:blipFill>
        <p:spPr>
          <a:xfrm>
            <a:off x="2982897" y="268556"/>
            <a:ext cx="5489347" cy="5202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46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Grading</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EFC3C1-CE23-7A47-8E94-41FDF64CF5E1}"/>
              </a:ext>
            </a:extLst>
          </p:cNvPr>
          <p:cNvPicPr>
            <a:picLocks noChangeAspect="1"/>
          </p:cNvPicPr>
          <p:nvPr/>
        </p:nvPicPr>
        <p:blipFill>
          <a:blip r:embed="rId3"/>
          <a:stretch>
            <a:fillRect/>
          </a:stretch>
        </p:blipFill>
        <p:spPr>
          <a:xfrm>
            <a:off x="5192829" y="3064788"/>
            <a:ext cx="3830753" cy="138332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4A883C3-7794-6546-B198-99C9B8841109}"/>
              </a:ext>
            </a:extLst>
          </p:cNvPr>
          <p:cNvSpPr txBox="1"/>
          <p:nvPr/>
        </p:nvSpPr>
        <p:spPr>
          <a:xfrm>
            <a:off x="217464" y="6486489"/>
            <a:ext cx="5188998" cy="253916"/>
          </a:xfrm>
          <a:prstGeom prst="rect">
            <a:avLst/>
          </a:prstGeom>
          <a:noFill/>
        </p:spPr>
        <p:txBody>
          <a:bodyPr wrap="square">
            <a:spAutoFit/>
          </a:bodyPr>
          <a:lstStyle/>
          <a:p>
            <a:r>
              <a:rPr lang="en-US" sz="1050" dirty="0">
                <a:hlinkClick r:id="rId4"/>
              </a:rPr>
              <a:t>https://github.com/a-teaching-goose/CSS342A-2022-Spring#coursework-distribution</a:t>
            </a:r>
            <a:endParaRPr lang="en-US" sz="1050" dirty="0"/>
          </a:p>
        </p:txBody>
      </p:sp>
      <p:pic>
        <p:nvPicPr>
          <p:cNvPr id="2" name="Picture 1">
            <a:extLst>
              <a:ext uri="{FF2B5EF4-FFF2-40B4-BE49-F238E27FC236}">
                <a16:creationId xmlns:a16="http://schemas.microsoft.com/office/drawing/2014/main" id="{1A375E4A-9CC7-D846-AF0C-F61A279CEB0C}"/>
              </a:ext>
            </a:extLst>
          </p:cNvPr>
          <p:cNvPicPr>
            <a:picLocks noChangeAspect="1"/>
          </p:cNvPicPr>
          <p:nvPr/>
        </p:nvPicPr>
        <p:blipFill>
          <a:blip r:embed="rId5"/>
          <a:stretch>
            <a:fillRect/>
          </a:stretch>
        </p:blipFill>
        <p:spPr>
          <a:xfrm>
            <a:off x="217464" y="1813439"/>
            <a:ext cx="4786444" cy="3886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013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3745-3BED-5A41-8742-DA898449C55A}"/>
              </a:ext>
            </a:extLst>
          </p:cNvPr>
          <p:cNvSpPr>
            <a:spLocks noGrp="1"/>
          </p:cNvSpPr>
          <p:nvPr>
            <p:ph type="body" sz="quarter" idx="11"/>
          </p:nvPr>
        </p:nvSpPr>
        <p:spPr>
          <a:xfrm>
            <a:off x="671756" y="1890245"/>
            <a:ext cx="7621519" cy="3948070"/>
          </a:xfrm>
        </p:spPr>
        <p:txBody>
          <a:bodyPr/>
          <a:lstStyle/>
          <a:p>
            <a:r>
              <a:rPr lang="en-US" sz="1800" b="0" dirty="0"/>
              <a:t>“Best effort” in-person</a:t>
            </a:r>
          </a:p>
          <a:p>
            <a:endParaRPr lang="en-US" sz="800" b="0" dirty="0"/>
          </a:p>
          <a:p>
            <a:pPr lvl="1"/>
            <a:r>
              <a:rPr lang="en-US" sz="1600" b="0" dirty="0"/>
              <a:t>&gt; 50% in-person session</a:t>
            </a:r>
          </a:p>
          <a:p>
            <a:pPr lvl="1"/>
            <a:endParaRPr lang="en-US" sz="800" b="0" dirty="0"/>
          </a:p>
          <a:p>
            <a:pPr lvl="1"/>
            <a:r>
              <a:rPr lang="en-US" sz="1600" b="0" dirty="0"/>
              <a:t>In-person attending is not required</a:t>
            </a:r>
          </a:p>
          <a:p>
            <a:pPr lvl="1"/>
            <a:endParaRPr lang="en-US" sz="800" b="0" dirty="0"/>
          </a:p>
          <a:p>
            <a:pPr lvl="1"/>
            <a:r>
              <a:rPr lang="en-US" sz="1600" b="0" dirty="0"/>
              <a:t>All class will be recorded to the best effort</a:t>
            </a:r>
          </a:p>
          <a:p>
            <a:pPr lvl="1"/>
            <a:endParaRPr lang="en-US" sz="1600" b="0" dirty="0"/>
          </a:p>
          <a:p>
            <a:r>
              <a:rPr lang="en-US" sz="1800" b="0" dirty="0"/>
              <a:t>Online sessions</a:t>
            </a:r>
          </a:p>
          <a:p>
            <a:endParaRPr lang="en-US" sz="800" b="0" dirty="0"/>
          </a:p>
          <a:p>
            <a:pPr lvl="1"/>
            <a:r>
              <a:rPr lang="en-US" sz="1600" b="0" dirty="0"/>
              <a:t>Covid</a:t>
            </a:r>
          </a:p>
          <a:p>
            <a:pPr lvl="1"/>
            <a:endParaRPr lang="en-US" sz="800" b="0" dirty="0"/>
          </a:p>
          <a:p>
            <a:pPr lvl="1"/>
            <a:r>
              <a:rPr lang="en-US" sz="1600" b="0" dirty="0"/>
              <a:t>Coding demos &amp; Code-along</a:t>
            </a:r>
          </a:p>
          <a:p>
            <a:pPr lvl="1"/>
            <a:endParaRPr lang="en-US" sz="800" b="0" dirty="0"/>
          </a:p>
          <a:p>
            <a:r>
              <a:rPr lang="en-US" sz="2000" dirty="0"/>
              <a:t>All materials (PPT, code, video) will be available online</a:t>
            </a:r>
            <a:endParaRPr lang="en-US" sz="1600" b="0" dirty="0"/>
          </a:p>
        </p:txBody>
      </p:sp>
      <p:sp>
        <p:nvSpPr>
          <p:cNvPr id="3" name="Title 2">
            <a:extLst>
              <a:ext uri="{FF2B5EF4-FFF2-40B4-BE49-F238E27FC236}">
                <a16:creationId xmlns:a16="http://schemas.microsoft.com/office/drawing/2014/main" id="{845B6669-FB1F-594D-9A04-7371C71366C5}"/>
              </a:ext>
            </a:extLst>
          </p:cNvPr>
          <p:cNvSpPr>
            <a:spLocks noGrp="1"/>
          </p:cNvSpPr>
          <p:nvPr>
            <p:ph type="title"/>
          </p:nvPr>
        </p:nvSpPr>
        <p:spPr/>
        <p:txBody>
          <a:bodyPr/>
          <a:lstStyle/>
          <a:p>
            <a:r>
              <a:rPr lang="en-US" dirty="0"/>
              <a:t>In-person vs Online</a:t>
            </a:r>
          </a:p>
        </p:txBody>
      </p:sp>
      <p:pic>
        <p:nvPicPr>
          <p:cNvPr id="1026" name="Picture 2" descr="Sorry Not Sorry: Online Teaching Is Here to Stay">
            <a:extLst>
              <a:ext uri="{FF2B5EF4-FFF2-40B4-BE49-F238E27FC236}">
                <a16:creationId xmlns:a16="http://schemas.microsoft.com/office/drawing/2014/main" id="{1EF4071B-3E06-9F4C-9226-09894E22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565" y="291612"/>
            <a:ext cx="2397950" cy="159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C5956-0C8C-904B-A805-A02731EE89D9}"/>
              </a:ext>
            </a:extLst>
          </p:cNvPr>
          <p:cNvSpPr>
            <a:spLocks noGrp="1"/>
          </p:cNvSpPr>
          <p:nvPr>
            <p:ph type="body" sz="quarter" idx="11"/>
          </p:nvPr>
        </p:nvSpPr>
        <p:spPr>
          <a:xfrm>
            <a:off x="1075377" y="2171732"/>
            <a:ext cx="6993246" cy="3669776"/>
          </a:xfrm>
        </p:spPr>
        <p:txBody>
          <a:bodyPr/>
          <a:lstStyle/>
          <a:p>
            <a:r>
              <a:rPr lang="en-US" b="0" dirty="0"/>
              <a:t>What do you expect to learn from this class?</a:t>
            </a:r>
          </a:p>
          <a:p>
            <a:endParaRPr lang="en-US" b="0" dirty="0"/>
          </a:p>
          <a:p>
            <a:pPr lvl="1"/>
            <a:r>
              <a:rPr lang="en-US" b="0" dirty="0"/>
              <a:t>Data structure?</a:t>
            </a:r>
          </a:p>
          <a:p>
            <a:pPr lvl="1"/>
            <a:endParaRPr lang="en-US" b="0" dirty="0"/>
          </a:p>
          <a:p>
            <a:pPr lvl="1"/>
            <a:r>
              <a:rPr lang="en-US" b="0" dirty="0"/>
              <a:t>Algorithm?</a:t>
            </a:r>
          </a:p>
          <a:p>
            <a:pPr lvl="1"/>
            <a:endParaRPr lang="en-US" b="0" dirty="0"/>
          </a:p>
          <a:p>
            <a:pPr lvl="1"/>
            <a:r>
              <a:rPr lang="en-US" b="0" dirty="0"/>
              <a:t>C++</a:t>
            </a:r>
          </a:p>
          <a:p>
            <a:pPr lvl="1"/>
            <a:endParaRPr lang="en-US" b="0" dirty="0"/>
          </a:p>
          <a:p>
            <a:pPr lvl="1"/>
            <a:r>
              <a:rPr lang="en-US" b="0" dirty="0"/>
              <a:t>Anything else?</a:t>
            </a:r>
          </a:p>
        </p:txBody>
      </p:sp>
      <p:sp>
        <p:nvSpPr>
          <p:cNvPr id="3" name="Title 2">
            <a:extLst>
              <a:ext uri="{FF2B5EF4-FFF2-40B4-BE49-F238E27FC236}">
                <a16:creationId xmlns:a16="http://schemas.microsoft.com/office/drawing/2014/main" id="{4D202987-DEFA-B242-8AE3-7CC5320866FF}"/>
              </a:ext>
            </a:extLst>
          </p:cNvPr>
          <p:cNvSpPr>
            <a:spLocks noGrp="1"/>
          </p:cNvSpPr>
          <p:nvPr>
            <p:ph type="title"/>
          </p:nvPr>
        </p:nvSpPr>
        <p:spPr/>
        <p:txBody>
          <a:bodyPr/>
          <a:lstStyle/>
          <a:p>
            <a:r>
              <a:rPr lang="en-US" dirty="0"/>
              <a:t>Expectation</a:t>
            </a:r>
          </a:p>
        </p:txBody>
      </p:sp>
    </p:spTree>
    <p:extLst>
      <p:ext uri="{BB962C8B-B14F-4D97-AF65-F5344CB8AC3E}">
        <p14:creationId xmlns:p14="http://schemas.microsoft.com/office/powerpoint/2010/main" val="128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F771F-BB64-EE4A-94F3-8258C0DEA658}"/>
              </a:ext>
            </a:extLst>
          </p:cNvPr>
          <p:cNvSpPr>
            <a:spLocks noGrp="1"/>
          </p:cNvSpPr>
          <p:nvPr>
            <p:ph type="title"/>
          </p:nvPr>
        </p:nvSpPr>
        <p:spPr/>
        <p:txBody>
          <a:bodyPr/>
          <a:lstStyle/>
          <a:p>
            <a:r>
              <a:rPr lang="en-US" dirty="0"/>
              <a:t>Class Expectation</a:t>
            </a:r>
          </a:p>
        </p:txBody>
      </p:sp>
      <p:sp>
        <p:nvSpPr>
          <p:cNvPr id="2" name="TextBox 1">
            <a:extLst>
              <a:ext uri="{FF2B5EF4-FFF2-40B4-BE49-F238E27FC236}">
                <a16:creationId xmlns:a16="http://schemas.microsoft.com/office/drawing/2014/main" id="{719BE07E-29D2-8F4D-9E65-B0711E3DA06D}"/>
              </a:ext>
            </a:extLst>
          </p:cNvPr>
          <p:cNvSpPr txBox="1"/>
          <p:nvPr/>
        </p:nvSpPr>
        <p:spPr>
          <a:xfrm>
            <a:off x="977462" y="1786759"/>
            <a:ext cx="3209853" cy="461665"/>
          </a:xfrm>
          <a:prstGeom prst="rect">
            <a:avLst/>
          </a:prstGeom>
          <a:noFill/>
        </p:spPr>
        <p:txBody>
          <a:bodyPr wrap="none" rtlCol="0">
            <a:spAutoFit/>
          </a:bodyPr>
          <a:lstStyle/>
          <a:p>
            <a:r>
              <a:rPr lang="en-US" sz="2400" b="1" i="1" dirty="0"/>
              <a:t>After this term, you will</a:t>
            </a:r>
          </a:p>
        </p:txBody>
      </p:sp>
      <p:sp>
        <p:nvSpPr>
          <p:cNvPr id="4" name="TextBox 3">
            <a:extLst>
              <a:ext uri="{FF2B5EF4-FFF2-40B4-BE49-F238E27FC236}">
                <a16:creationId xmlns:a16="http://schemas.microsoft.com/office/drawing/2014/main" id="{342B40D1-30C2-9D41-A58D-A913A7B5DBBD}"/>
              </a:ext>
            </a:extLst>
          </p:cNvPr>
          <p:cNvSpPr txBox="1"/>
          <p:nvPr/>
        </p:nvSpPr>
        <p:spPr>
          <a:xfrm>
            <a:off x="671756" y="2555099"/>
            <a:ext cx="8383129" cy="400110"/>
          </a:xfrm>
          <a:prstGeom prst="rect">
            <a:avLst/>
          </a:prstGeom>
          <a:noFill/>
        </p:spPr>
        <p:txBody>
          <a:bodyPr wrap="none" rtlCol="0">
            <a:spAutoFit/>
          </a:bodyPr>
          <a:lstStyle/>
          <a:p>
            <a:r>
              <a:rPr lang="en-US" sz="2000" dirty="0"/>
              <a:t>Be confident writing code in C++ with cool tools such as </a:t>
            </a:r>
            <a:r>
              <a:rPr lang="en-US" sz="2000" i="1" dirty="0" err="1"/>
              <a:t>Clion</a:t>
            </a:r>
            <a:r>
              <a:rPr lang="en-US" sz="2000" i="1" dirty="0"/>
              <a:t>, </a:t>
            </a:r>
            <a:r>
              <a:rPr lang="en-US" sz="2000" i="1" dirty="0" err="1"/>
              <a:t>CMake</a:t>
            </a:r>
            <a:r>
              <a:rPr lang="en-US" sz="2000" i="1" dirty="0"/>
              <a:t>, Makefile</a:t>
            </a:r>
          </a:p>
        </p:txBody>
      </p:sp>
      <p:sp>
        <p:nvSpPr>
          <p:cNvPr id="10" name="TextBox 9">
            <a:extLst>
              <a:ext uri="{FF2B5EF4-FFF2-40B4-BE49-F238E27FC236}">
                <a16:creationId xmlns:a16="http://schemas.microsoft.com/office/drawing/2014/main" id="{926F9674-EEF0-6444-A340-5C01BFE8BCBA}"/>
              </a:ext>
            </a:extLst>
          </p:cNvPr>
          <p:cNvSpPr txBox="1"/>
          <p:nvPr/>
        </p:nvSpPr>
        <p:spPr>
          <a:xfrm>
            <a:off x="671756" y="3520383"/>
            <a:ext cx="3563411" cy="400110"/>
          </a:xfrm>
          <a:prstGeom prst="rect">
            <a:avLst/>
          </a:prstGeom>
          <a:noFill/>
        </p:spPr>
        <p:txBody>
          <a:bodyPr wrap="none" rtlCol="0">
            <a:spAutoFit/>
          </a:bodyPr>
          <a:lstStyle/>
          <a:p>
            <a:r>
              <a:rPr lang="en-US" sz="2000" dirty="0"/>
              <a:t>Write clean code with solid tests</a:t>
            </a:r>
          </a:p>
        </p:txBody>
      </p:sp>
      <p:sp>
        <p:nvSpPr>
          <p:cNvPr id="11" name="TextBox 10">
            <a:extLst>
              <a:ext uri="{FF2B5EF4-FFF2-40B4-BE49-F238E27FC236}">
                <a16:creationId xmlns:a16="http://schemas.microsoft.com/office/drawing/2014/main" id="{B1CAC3E6-6CC6-2E40-9CE1-E00860ACDA6F}"/>
              </a:ext>
            </a:extLst>
          </p:cNvPr>
          <p:cNvSpPr txBox="1"/>
          <p:nvPr/>
        </p:nvSpPr>
        <p:spPr>
          <a:xfrm>
            <a:off x="671756" y="4485667"/>
            <a:ext cx="7358809" cy="400110"/>
          </a:xfrm>
          <a:prstGeom prst="rect">
            <a:avLst/>
          </a:prstGeom>
          <a:noFill/>
        </p:spPr>
        <p:txBody>
          <a:bodyPr wrap="none" rtlCol="0">
            <a:spAutoFit/>
          </a:bodyPr>
          <a:lstStyle/>
          <a:p>
            <a:r>
              <a:rPr lang="en-US" sz="2000" dirty="0"/>
              <a:t>Understand how to compromise between time and space complexity</a:t>
            </a:r>
          </a:p>
        </p:txBody>
      </p:sp>
      <p:sp>
        <p:nvSpPr>
          <p:cNvPr id="20" name="TextBox 19">
            <a:extLst>
              <a:ext uri="{FF2B5EF4-FFF2-40B4-BE49-F238E27FC236}">
                <a16:creationId xmlns:a16="http://schemas.microsoft.com/office/drawing/2014/main" id="{2BD27CDE-D177-1243-B271-C12D1E4A3ECD}"/>
              </a:ext>
            </a:extLst>
          </p:cNvPr>
          <p:cNvSpPr txBox="1"/>
          <p:nvPr/>
        </p:nvSpPr>
        <p:spPr>
          <a:xfrm>
            <a:off x="671756" y="4968309"/>
            <a:ext cx="7697428" cy="400110"/>
          </a:xfrm>
          <a:prstGeom prst="rect">
            <a:avLst/>
          </a:prstGeom>
          <a:noFill/>
        </p:spPr>
        <p:txBody>
          <a:bodyPr wrap="none" rtlCol="0">
            <a:spAutoFit/>
          </a:bodyPr>
          <a:lstStyle/>
          <a:p>
            <a:r>
              <a:rPr lang="en-US" sz="2000" dirty="0"/>
              <a:t>Have solved many technical problems commonly asked during interview</a:t>
            </a:r>
          </a:p>
        </p:txBody>
      </p:sp>
      <p:sp>
        <p:nvSpPr>
          <p:cNvPr id="22" name="TextBox 21">
            <a:extLst>
              <a:ext uri="{FF2B5EF4-FFF2-40B4-BE49-F238E27FC236}">
                <a16:creationId xmlns:a16="http://schemas.microsoft.com/office/drawing/2014/main" id="{1BD390B9-3357-B647-8959-E201F10043E4}"/>
              </a:ext>
            </a:extLst>
          </p:cNvPr>
          <p:cNvSpPr txBox="1"/>
          <p:nvPr/>
        </p:nvSpPr>
        <p:spPr>
          <a:xfrm>
            <a:off x="671756" y="3037741"/>
            <a:ext cx="6296917" cy="400110"/>
          </a:xfrm>
          <a:prstGeom prst="rect">
            <a:avLst/>
          </a:prstGeom>
          <a:noFill/>
        </p:spPr>
        <p:txBody>
          <a:bodyPr wrap="none" rtlCol="0">
            <a:spAutoFit/>
          </a:bodyPr>
          <a:lstStyle/>
          <a:p>
            <a:r>
              <a:rPr lang="en-US" sz="2000" dirty="0"/>
              <a:t>Be confident with using source control tools </a:t>
            </a:r>
            <a:r>
              <a:rPr lang="en-US" sz="2000" i="1" dirty="0"/>
              <a:t>Git</a:t>
            </a:r>
            <a:r>
              <a:rPr lang="en-US" sz="2000" dirty="0"/>
              <a:t> and </a:t>
            </a:r>
            <a:r>
              <a:rPr lang="en-US" sz="2000" i="1" dirty="0" err="1"/>
              <a:t>Github</a:t>
            </a:r>
            <a:endParaRPr lang="en-US" sz="2000" i="1" dirty="0"/>
          </a:p>
        </p:txBody>
      </p:sp>
      <p:sp>
        <p:nvSpPr>
          <p:cNvPr id="23" name="TextBox 22">
            <a:extLst>
              <a:ext uri="{FF2B5EF4-FFF2-40B4-BE49-F238E27FC236}">
                <a16:creationId xmlns:a16="http://schemas.microsoft.com/office/drawing/2014/main" id="{136C58FA-6AE5-7E4C-90EB-A6A8742875CE}"/>
              </a:ext>
            </a:extLst>
          </p:cNvPr>
          <p:cNvSpPr txBox="1"/>
          <p:nvPr/>
        </p:nvSpPr>
        <p:spPr>
          <a:xfrm>
            <a:off x="671756" y="4003025"/>
            <a:ext cx="8284832" cy="400110"/>
          </a:xfrm>
          <a:prstGeom prst="rect">
            <a:avLst/>
          </a:prstGeom>
          <a:noFill/>
        </p:spPr>
        <p:txBody>
          <a:bodyPr wrap="none" rtlCol="0">
            <a:spAutoFit/>
          </a:bodyPr>
          <a:lstStyle/>
          <a:p>
            <a:r>
              <a:rPr lang="en-US" sz="2000" dirty="0"/>
              <a:t>Have better understanding of data structure such as array, hashtable, list, tree</a:t>
            </a:r>
          </a:p>
        </p:txBody>
      </p:sp>
      <p:sp>
        <p:nvSpPr>
          <p:cNvPr id="5" name="TextBox 4">
            <a:extLst>
              <a:ext uri="{FF2B5EF4-FFF2-40B4-BE49-F238E27FC236}">
                <a16:creationId xmlns:a16="http://schemas.microsoft.com/office/drawing/2014/main" id="{89BACDCE-AE3D-EE4D-B511-D2BC9ACBC027}"/>
              </a:ext>
            </a:extLst>
          </p:cNvPr>
          <p:cNvSpPr txBox="1"/>
          <p:nvPr/>
        </p:nvSpPr>
        <p:spPr>
          <a:xfrm>
            <a:off x="1085093" y="5853224"/>
            <a:ext cx="4017382" cy="400110"/>
          </a:xfrm>
          <a:prstGeom prst="rect">
            <a:avLst/>
          </a:prstGeom>
          <a:noFill/>
        </p:spPr>
        <p:txBody>
          <a:bodyPr wrap="none" rtlCol="0">
            <a:spAutoFit/>
          </a:bodyPr>
          <a:lstStyle/>
          <a:p>
            <a:r>
              <a:rPr lang="en-US" sz="2000" b="1" dirty="0">
                <a:solidFill>
                  <a:srgbClr val="FF9300"/>
                </a:solidFill>
              </a:rPr>
              <a:t>(hopefully) Write code and have fun</a:t>
            </a:r>
            <a:endParaRPr lang="en-US" altLang="zh-CN" sz="2000" b="1" dirty="0">
              <a:solidFill>
                <a:srgbClr val="FF9300"/>
              </a:solidFill>
            </a:endParaRPr>
          </a:p>
        </p:txBody>
      </p:sp>
      <p:pic>
        <p:nvPicPr>
          <p:cNvPr id="3076" name="Picture 4" descr="Coding is…fun?. There's something exciting about… | by Megan Young | Medium">
            <a:extLst>
              <a:ext uri="{FF2B5EF4-FFF2-40B4-BE49-F238E27FC236}">
                <a16:creationId xmlns:a16="http://schemas.microsoft.com/office/drawing/2014/main" id="{F5BEDA33-72C2-5040-8B9D-3452B99D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9" y="118061"/>
            <a:ext cx="2599997" cy="12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4"/>
                                        </p:tgtEl>
                                        <p:attrNameLst>
                                          <p:attrName>style.color</p:attrName>
                                        </p:attrNameLst>
                                      </p:cBhvr>
                                      <p:to>
                                        <a:srgbClr val="929292"/>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22"/>
                                        </p:tgtEl>
                                        <p:attrNameLst>
                                          <p:attrName>style.color</p:attrName>
                                        </p:attrNameLst>
                                      </p:cBhvr>
                                      <p:to>
                                        <a:srgbClr val="92929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3" presetClass="emph" presetSubtype="2" fill="hold" grpId="1" nodeType="withEffect">
                                  <p:stCondLst>
                                    <p:cond delay="0"/>
                                  </p:stCondLst>
                                  <p:childTnLst>
                                    <p:animClr clrSpc="rgb" dir="cw">
                                      <p:cBhvr override="childStyle">
                                        <p:cTn id="24" dur="500" fill="hold"/>
                                        <p:tgtEl>
                                          <p:spTgt spid="10"/>
                                        </p:tgtEl>
                                        <p:attrNameLst>
                                          <p:attrName>style.color</p:attrName>
                                        </p:attrNameLst>
                                      </p:cBhvr>
                                      <p:to>
                                        <a:srgbClr val="92929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3" presetClass="emph" presetSubtype="2" fill="hold" grpId="1" nodeType="withEffect">
                                  <p:stCondLst>
                                    <p:cond delay="0"/>
                                  </p:stCondLst>
                                  <p:childTnLst>
                                    <p:animClr clrSpc="rgb" dir="cw">
                                      <p:cBhvr override="childStyle">
                                        <p:cTn id="30" dur="500" fill="hold"/>
                                        <p:tgtEl>
                                          <p:spTgt spid="23"/>
                                        </p:tgtEl>
                                        <p:attrNameLst>
                                          <p:attrName>style.color</p:attrName>
                                        </p:attrNameLst>
                                      </p:cBhvr>
                                      <p:to>
                                        <a:srgbClr val="929292"/>
                                      </p:to>
                                    </p:animClr>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11"/>
                                        </p:tgtEl>
                                        <p:attrNameLst>
                                          <p:attrName>style.color</p:attrName>
                                        </p:attrNameLst>
                                      </p:cBhvr>
                                      <p:to>
                                        <a:srgbClr val="929292"/>
                                      </p:to>
                                    </p:animClr>
                                  </p:childTnLst>
                                </p:cTn>
                              </p:par>
                              <p:par>
                                <p:cTn id="37" presetID="3" presetClass="emph" presetSubtype="2" fill="hold" grpId="1" nodeType="withEffect">
                                  <p:stCondLst>
                                    <p:cond delay="0"/>
                                  </p:stCondLst>
                                  <p:childTnLst>
                                    <p:animClr clrSpc="rgb" dir="cw">
                                      <p:cBhvr override="childStyle">
                                        <p:cTn id="38" dur="500" fill="hold"/>
                                        <p:tgtEl>
                                          <p:spTgt spid="20"/>
                                        </p:tgtEl>
                                        <p:attrNameLst>
                                          <p:attrName>style.color</p:attrName>
                                        </p:attrNameLst>
                                      </p:cBhvr>
                                      <p:to>
                                        <a:srgbClr val="929292"/>
                                      </p:to>
                                    </p:animClr>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0" grpId="0"/>
      <p:bldP spid="20" grpId="1"/>
      <p:bldP spid="22" grpId="0"/>
      <p:bldP spid="22" grpId="1"/>
      <p:bldP spid="23" grpId="0"/>
      <p:bldP spid="23" grpId="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2FDC3-3F75-8443-A856-7FBAF216D1B1}"/>
              </a:ext>
            </a:extLst>
          </p:cNvPr>
          <p:cNvSpPr>
            <a:spLocks noGrp="1"/>
          </p:cNvSpPr>
          <p:nvPr>
            <p:ph type="body" sz="quarter" idx="11"/>
          </p:nvPr>
        </p:nvSpPr>
        <p:spPr>
          <a:xfrm>
            <a:off x="288485" y="1935715"/>
            <a:ext cx="8183759" cy="2217153"/>
          </a:xfrm>
        </p:spPr>
        <p:txBody>
          <a:bodyPr/>
          <a:lstStyle/>
          <a:p>
            <a:r>
              <a:rPr lang="en-US" sz="2000" b="0" dirty="0"/>
              <a:t>This course will:</a:t>
            </a:r>
          </a:p>
          <a:p>
            <a:endParaRPr lang="en-US" sz="1100" b="0" dirty="0"/>
          </a:p>
          <a:p>
            <a:pPr lvl="1"/>
            <a:r>
              <a:rPr lang="en-US" sz="1800" b="0" dirty="0">
                <a:highlight>
                  <a:srgbClr val="FFFF00"/>
                </a:highlight>
              </a:rPr>
              <a:t>NOT</a:t>
            </a:r>
            <a:r>
              <a:rPr lang="en-US" sz="1800" b="0" dirty="0"/>
              <a:t> focusing on teaching C++, but we will review the basics</a:t>
            </a:r>
          </a:p>
          <a:p>
            <a:pPr lvl="2"/>
            <a:r>
              <a:rPr lang="en-US" sz="1600" b="0" dirty="0"/>
              <a:t>Pointer &amp; reference, class, template, OOP, etc.</a:t>
            </a:r>
          </a:p>
          <a:p>
            <a:pPr marL="457200" lvl="1" indent="0">
              <a:buNone/>
            </a:pPr>
            <a:endParaRPr lang="en-US" sz="1050" b="0" dirty="0"/>
          </a:p>
          <a:p>
            <a:pPr lvl="1"/>
            <a:r>
              <a:rPr lang="en-US" sz="1800" b="0" dirty="0">
                <a:highlight>
                  <a:srgbClr val="FFFF00"/>
                </a:highlight>
              </a:rPr>
              <a:t>NOT</a:t>
            </a:r>
            <a:r>
              <a:rPr lang="en-US" sz="1800" b="0" dirty="0"/>
              <a:t>  A math class, but we will touch some theoretical topics such as induction as formal proof</a:t>
            </a:r>
          </a:p>
        </p:txBody>
      </p:sp>
      <p:sp>
        <p:nvSpPr>
          <p:cNvPr id="3" name="Title 2">
            <a:extLst>
              <a:ext uri="{FF2B5EF4-FFF2-40B4-BE49-F238E27FC236}">
                <a16:creationId xmlns:a16="http://schemas.microsoft.com/office/drawing/2014/main" id="{8C4C2CC7-388B-B849-A88E-62BAD77828AA}"/>
              </a:ext>
            </a:extLst>
          </p:cNvPr>
          <p:cNvSpPr>
            <a:spLocks noGrp="1"/>
          </p:cNvSpPr>
          <p:nvPr>
            <p:ph type="title"/>
          </p:nvPr>
        </p:nvSpPr>
        <p:spPr/>
        <p:txBody>
          <a:bodyPr/>
          <a:lstStyle/>
          <a:p>
            <a:r>
              <a:rPr lang="en-US" dirty="0"/>
              <a:t>Expectation</a:t>
            </a:r>
          </a:p>
        </p:txBody>
      </p:sp>
      <p:pic>
        <p:nvPicPr>
          <p:cNvPr id="4" name="Picture 3">
            <a:extLst>
              <a:ext uri="{FF2B5EF4-FFF2-40B4-BE49-F238E27FC236}">
                <a16:creationId xmlns:a16="http://schemas.microsoft.com/office/drawing/2014/main" id="{A37A165F-4D37-BA43-AD55-2EF3AB881805}"/>
              </a:ext>
            </a:extLst>
          </p:cNvPr>
          <p:cNvPicPr>
            <a:picLocks noChangeAspect="1"/>
          </p:cNvPicPr>
          <p:nvPr/>
        </p:nvPicPr>
        <p:blipFill>
          <a:blip r:embed="rId2"/>
          <a:stretch>
            <a:fillRect/>
          </a:stretch>
        </p:blipFill>
        <p:spPr>
          <a:xfrm>
            <a:off x="741246" y="4829733"/>
            <a:ext cx="2072975" cy="1550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5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CACA-275B-F54A-98B4-A9A309DC43C7}"/>
              </a:ext>
            </a:extLst>
          </p:cNvPr>
          <p:cNvSpPr>
            <a:spLocks noGrp="1"/>
          </p:cNvSpPr>
          <p:nvPr>
            <p:ph type="body" sz="quarter" idx="11"/>
          </p:nvPr>
        </p:nvSpPr>
        <p:spPr>
          <a:xfrm>
            <a:off x="796003" y="1676938"/>
            <a:ext cx="6856549" cy="4333245"/>
          </a:xfrm>
        </p:spPr>
        <p:txBody>
          <a:bodyPr/>
          <a:lstStyle/>
          <a:p>
            <a:pPr marL="0" indent="0">
              <a:buNone/>
            </a:pPr>
            <a:endParaRPr lang="en-US" sz="2000" b="0" dirty="0">
              <a:solidFill>
                <a:schemeClr val="accent4">
                  <a:lumMod val="20000"/>
                  <a:lumOff val="80000"/>
                </a:schemeClr>
              </a:solidFill>
            </a:endParaRPr>
          </a:p>
          <a:p>
            <a:r>
              <a:rPr lang="en-US" sz="2000" b="0" dirty="0">
                <a:solidFill>
                  <a:schemeClr val="accent4">
                    <a:lumMod val="20000"/>
                    <a:lumOff val="80000"/>
                  </a:schemeClr>
                </a:solidFill>
              </a:rPr>
              <a:t>Weekly homework</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15-min Quiz, mostly coding question</a:t>
            </a:r>
          </a:p>
          <a:p>
            <a:pPr marL="0" indent="0">
              <a:buNone/>
            </a:pPr>
            <a:endParaRPr lang="en-US" sz="1400" b="0" dirty="0">
              <a:solidFill>
                <a:schemeClr val="accent4">
                  <a:lumMod val="20000"/>
                  <a:lumOff val="80000"/>
                </a:schemeClr>
              </a:solidFill>
            </a:endParaRPr>
          </a:p>
          <a:p>
            <a:r>
              <a:rPr lang="en-US" sz="2000" b="0" dirty="0">
                <a:solidFill>
                  <a:schemeClr val="accent4">
                    <a:lumMod val="20000"/>
                    <a:lumOff val="80000"/>
                  </a:schemeClr>
                </a:solidFill>
              </a:rPr>
              <a:t>2 midterms (incremental, ~1.5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1 Final (comprehensive, ~2 hr)</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late assignment will be accepted</a:t>
            </a:r>
          </a:p>
          <a:p>
            <a:pPr lvl="1"/>
            <a:r>
              <a:rPr lang="en-US" sz="1800" b="0" dirty="0">
                <a:solidFill>
                  <a:schemeClr val="accent4">
                    <a:lumMod val="20000"/>
                    <a:lumOff val="80000"/>
                  </a:schemeClr>
                </a:solidFill>
              </a:rPr>
              <a:t>Exception is </a:t>
            </a:r>
            <a:r>
              <a:rPr lang="en-US" sz="1800" b="0" i="1" dirty="0">
                <a:solidFill>
                  <a:schemeClr val="accent4">
                    <a:lumMod val="20000"/>
                    <a:lumOff val="80000"/>
                  </a:schemeClr>
                </a:solidFill>
              </a:rPr>
              <a:t>very very rarely </a:t>
            </a:r>
            <a:r>
              <a:rPr lang="en-US" sz="1800" b="0" dirty="0">
                <a:solidFill>
                  <a:schemeClr val="accent4">
                    <a:lumMod val="20000"/>
                    <a:lumOff val="80000"/>
                  </a:schemeClr>
                </a:solidFill>
              </a:rPr>
              <a:t>given</a:t>
            </a:r>
          </a:p>
          <a:p>
            <a:endParaRPr lang="en-US" sz="1400" b="0" dirty="0">
              <a:solidFill>
                <a:schemeClr val="accent4">
                  <a:lumMod val="20000"/>
                  <a:lumOff val="80000"/>
                </a:schemeClr>
              </a:solidFill>
            </a:endParaRPr>
          </a:p>
          <a:p>
            <a:r>
              <a:rPr lang="en-US" sz="2000" b="0" dirty="0">
                <a:solidFill>
                  <a:schemeClr val="accent4">
                    <a:lumMod val="20000"/>
                    <a:lumOff val="80000"/>
                  </a:schemeClr>
                </a:solidFill>
              </a:rPr>
              <a:t>No make-up exam</a:t>
            </a:r>
          </a:p>
        </p:txBody>
      </p:sp>
      <p:sp>
        <p:nvSpPr>
          <p:cNvPr id="3" name="Title 2">
            <a:extLst>
              <a:ext uri="{FF2B5EF4-FFF2-40B4-BE49-F238E27FC236}">
                <a16:creationId xmlns:a16="http://schemas.microsoft.com/office/drawing/2014/main" id="{470B221F-C00B-4343-90E5-74BA65A48E1D}"/>
              </a:ext>
            </a:extLst>
          </p:cNvPr>
          <p:cNvSpPr>
            <a:spLocks noGrp="1"/>
          </p:cNvSpPr>
          <p:nvPr>
            <p:ph type="title"/>
          </p:nvPr>
        </p:nvSpPr>
        <p:spPr/>
        <p:txBody>
          <a:bodyPr/>
          <a:lstStyle/>
          <a:p>
            <a:r>
              <a:rPr lang="en-US" dirty="0"/>
              <a:t>Homework, Tests, Exams</a:t>
            </a:r>
          </a:p>
        </p:txBody>
      </p:sp>
      <p:pic>
        <p:nvPicPr>
          <p:cNvPr id="1028" name="Picture 4" descr="Why Not Use Your Final Exam Time Slot to Actually Make Art? - The Art of  Education University">
            <a:extLst>
              <a:ext uri="{FF2B5EF4-FFF2-40B4-BE49-F238E27FC236}">
                <a16:creationId xmlns:a16="http://schemas.microsoft.com/office/drawing/2014/main" id="{157B93D7-5A05-A140-81A1-9398CA6B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58082"/>
            <a:ext cx="1463869" cy="9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7" end="7"/>
                                            </p:txEl>
                                          </p:spTgt>
                                        </p:tgtEl>
                                        <p:attrNameLst>
                                          <p:attrName>style.color</p:attrName>
                                        </p:attrNameLst>
                                      </p:cBhvr>
                                      <p:to>
                                        <a:schemeClr val="accent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9" end="9"/>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12" end="1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3E322-1F5D-B445-82AF-A3BA2B462F4E}"/>
              </a:ext>
            </a:extLst>
          </p:cNvPr>
          <p:cNvSpPr>
            <a:spLocks noGrp="1"/>
          </p:cNvSpPr>
          <p:nvPr>
            <p:ph type="body" sz="quarter" idx="11"/>
          </p:nvPr>
        </p:nvSpPr>
        <p:spPr>
          <a:xfrm>
            <a:off x="480120" y="1736725"/>
            <a:ext cx="8183759" cy="4749764"/>
          </a:xfrm>
        </p:spPr>
        <p:txBody>
          <a:bodyPr/>
          <a:lstStyle/>
          <a:p>
            <a:r>
              <a:rPr lang="en-US" sz="2000" b="0" dirty="0"/>
              <a:t>Homework entirely on GitHub</a:t>
            </a:r>
          </a:p>
          <a:p>
            <a:pPr marL="0" indent="0">
              <a:buNone/>
            </a:pPr>
            <a:endParaRPr lang="en-US" sz="800" b="0" dirty="0"/>
          </a:p>
          <a:p>
            <a:r>
              <a:rPr lang="en-US" sz="2000" b="0" dirty="0"/>
              <a:t>All test cases provided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Submission via GitHub Pull Request</a:t>
            </a:r>
          </a:p>
          <a:p>
            <a:endParaRPr lang="en-US" sz="800" b="0" dirty="0"/>
          </a:p>
          <a:p>
            <a:pPr lvl="1"/>
            <a:r>
              <a:rPr lang="en-US" sz="1600" b="0" dirty="0"/>
              <a:t>A robot (set of scripts) called “Nop the cat” does validation</a:t>
            </a:r>
          </a:p>
        </p:txBody>
      </p:sp>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pic>
        <p:nvPicPr>
          <p:cNvPr id="4" name="Picture 4" descr="Worksheets : Worksheet Drawings Of Animals Easy Coloring Worksheetfun  Counting Printable Sheets For Teens Detailed Multiplication Algorithm  Worksheets Esl Generator Arithmetic Activities 4th. Worksheetfun Com  Counting. Dividing Functions. Function ...">
            <a:extLst>
              <a:ext uri="{FF2B5EF4-FFF2-40B4-BE49-F238E27FC236}">
                <a16:creationId xmlns:a16="http://schemas.microsoft.com/office/drawing/2014/main" id="{CCC38A73-90E8-C04B-A3C0-B6F331C73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60" y="244238"/>
            <a:ext cx="1498706" cy="14924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78681E9-0741-1F4B-8963-A923DB3D08E0}"/>
              </a:ext>
            </a:extLst>
          </p:cNvPr>
          <p:cNvGrpSpPr/>
          <p:nvPr/>
        </p:nvGrpSpPr>
        <p:grpSpPr>
          <a:xfrm>
            <a:off x="1659558" y="2787191"/>
            <a:ext cx="2112838" cy="1898965"/>
            <a:chOff x="1150598" y="2850588"/>
            <a:chExt cx="2112838" cy="1898965"/>
          </a:xfrm>
        </p:grpSpPr>
        <p:pic>
          <p:nvPicPr>
            <p:cNvPr id="5" name="Picture 4">
              <a:extLst>
                <a:ext uri="{FF2B5EF4-FFF2-40B4-BE49-F238E27FC236}">
                  <a16:creationId xmlns:a16="http://schemas.microsoft.com/office/drawing/2014/main" id="{20BC7829-DF3C-7B4C-82AF-539BF445861B}"/>
                </a:ext>
              </a:extLst>
            </p:cNvPr>
            <p:cNvPicPr>
              <a:picLocks noChangeAspect="1"/>
            </p:cNvPicPr>
            <p:nvPr/>
          </p:nvPicPr>
          <p:blipFill>
            <a:blip r:embed="rId3"/>
            <a:stretch>
              <a:fillRect/>
            </a:stretch>
          </p:blipFill>
          <p:spPr>
            <a:xfrm>
              <a:off x="1553593" y="3078905"/>
              <a:ext cx="1709843" cy="16706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2E09AE-86BE-B445-BF7E-C9CAF185BE0F}"/>
                </a:ext>
              </a:extLst>
            </p:cNvPr>
            <p:cNvSpPr txBox="1"/>
            <p:nvPr/>
          </p:nvSpPr>
          <p:spPr>
            <a:xfrm>
              <a:off x="1150598" y="2850588"/>
              <a:ext cx="805990" cy="276999"/>
            </a:xfrm>
            <a:prstGeom prst="rect">
              <a:avLst/>
            </a:prstGeom>
            <a:noFill/>
          </p:spPr>
          <p:txBody>
            <a:bodyPr wrap="none" rtlCol="0">
              <a:spAutoFit/>
            </a:bodyPr>
            <a:lstStyle/>
            <a:p>
              <a:r>
                <a:rPr lang="en-US" sz="1200" dirty="0"/>
                <a:t>Test cases</a:t>
              </a:r>
            </a:p>
          </p:txBody>
        </p:sp>
      </p:grpSp>
      <p:grpSp>
        <p:nvGrpSpPr>
          <p:cNvPr id="10" name="Group 9">
            <a:extLst>
              <a:ext uri="{FF2B5EF4-FFF2-40B4-BE49-F238E27FC236}">
                <a16:creationId xmlns:a16="http://schemas.microsoft.com/office/drawing/2014/main" id="{05745814-B4A4-9549-9129-DE9C335C3207}"/>
              </a:ext>
            </a:extLst>
          </p:cNvPr>
          <p:cNvGrpSpPr/>
          <p:nvPr/>
        </p:nvGrpSpPr>
        <p:grpSpPr>
          <a:xfrm>
            <a:off x="5155592" y="2565250"/>
            <a:ext cx="2304276" cy="2346174"/>
            <a:chOff x="4572000" y="2602642"/>
            <a:chExt cx="2304276" cy="2346174"/>
          </a:xfrm>
        </p:grpSpPr>
        <p:pic>
          <p:nvPicPr>
            <p:cNvPr id="6" name="Picture 5">
              <a:extLst>
                <a:ext uri="{FF2B5EF4-FFF2-40B4-BE49-F238E27FC236}">
                  <a16:creationId xmlns:a16="http://schemas.microsoft.com/office/drawing/2014/main" id="{1E6CAEA2-61A5-3848-9201-80CD772FC79C}"/>
                </a:ext>
              </a:extLst>
            </p:cNvPr>
            <p:cNvPicPr>
              <a:picLocks noChangeAspect="1"/>
            </p:cNvPicPr>
            <p:nvPr/>
          </p:nvPicPr>
          <p:blipFill>
            <a:blip r:embed="rId4"/>
            <a:stretch>
              <a:fillRect/>
            </a:stretch>
          </p:blipFill>
          <p:spPr>
            <a:xfrm>
              <a:off x="5230224" y="2879641"/>
              <a:ext cx="1646052" cy="20691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BF4AC4B-B42B-9D47-BDFB-605504C3EA65}"/>
                </a:ext>
              </a:extLst>
            </p:cNvPr>
            <p:cNvSpPr txBox="1"/>
            <p:nvPr/>
          </p:nvSpPr>
          <p:spPr>
            <a:xfrm>
              <a:off x="4572000" y="2602642"/>
              <a:ext cx="2108334" cy="276999"/>
            </a:xfrm>
            <a:prstGeom prst="rect">
              <a:avLst/>
            </a:prstGeom>
            <a:noFill/>
          </p:spPr>
          <p:txBody>
            <a:bodyPr wrap="none" rtlCol="0">
              <a:spAutoFit/>
            </a:bodyPr>
            <a:lstStyle/>
            <a:p>
              <a:r>
                <a:rPr lang="en-US" sz="1200" dirty="0"/>
                <a:t>Once all work is done correctly</a:t>
              </a:r>
            </a:p>
          </p:txBody>
        </p:sp>
      </p:grpSp>
    </p:spTree>
    <p:extLst>
      <p:ext uri="{BB962C8B-B14F-4D97-AF65-F5344CB8AC3E}">
        <p14:creationId xmlns:p14="http://schemas.microsoft.com/office/powerpoint/2010/main" val="90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73895" y="1736725"/>
            <a:ext cx="8196210" cy="4749764"/>
          </a:xfrm>
        </p:spPr>
        <p:txBody>
          <a:bodyPr/>
          <a:lstStyle/>
          <a:p>
            <a:r>
              <a:rPr lang="en-US" sz="1600" b="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p:txBody>
      </p:sp>
      <p:sp>
        <p:nvSpPr>
          <p:cNvPr id="14" name="TextBox 13">
            <a:extLst>
              <a:ext uri="{FF2B5EF4-FFF2-40B4-BE49-F238E27FC236}">
                <a16:creationId xmlns:a16="http://schemas.microsoft.com/office/drawing/2014/main" id="{6BC0D9C5-E1BD-0943-AC9D-82EE328E06C3}"/>
              </a:ext>
            </a:extLst>
          </p:cNvPr>
          <p:cNvSpPr txBox="1"/>
          <p:nvPr/>
        </p:nvSpPr>
        <p:spPr>
          <a:xfrm>
            <a:off x="5669203" y="3184718"/>
            <a:ext cx="3474797" cy="338554"/>
          </a:xfrm>
          <a:prstGeom prst="rect">
            <a:avLst/>
          </a:prstGeom>
          <a:noFill/>
        </p:spPr>
        <p:txBody>
          <a:bodyPr wrap="none" rtlCol="0">
            <a:spAutoFit/>
          </a:bodyPr>
          <a:lstStyle/>
          <a:p>
            <a:r>
              <a:rPr lang="en-US" sz="1600" i="1" dirty="0"/>
              <a:t>And some technical interview problems</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84509" cy="707886"/>
          </a:xfrm>
          <a:prstGeom prst="rect">
            <a:avLst/>
          </a:prstGeom>
          <a:noFill/>
        </p:spPr>
        <p:txBody>
          <a:bodyPr wrap="none" rtlCol="0">
            <a:spAutoFit/>
          </a:bodyPr>
          <a:lstStyle/>
          <a:p>
            <a:r>
              <a:rPr lang="en-US" sz="4000" dirty="0"/>
              <a:t>The HOW</a:t>
            </a:r>
          </a:p>
        </p:txBody>
      </p:sp>
    </p:spTree>
    <p:extLst>
      <p:ext uri="{BB962C8B-B14F-4D97-AF65-F5344CB8AC3E}">
        <p14:creationId xmlns:p14="http://schemas.microsoft.com/office/powerpoint/2010/main" val="78241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EC1C0-3C63-CC46-9BA1-E66A394CD8D5}"/>
              </a:ext>
            </a:extLst>
          </p:cNvPr>
          <p:cNvSpPr>
            <a:spLocks noGrp="1"/>
          </p:cNvSpPr>
          <p:nvPr>
            <p:ph type="body" sz="quarter" idx="11"/>
          </p:nvPr>
        </p:nvSpPr>
        <p:spPr>
          <a:xfrm>
            <a:off x="929208" y="2047444"/>
            <a:ext cx="6261705" cy="4202435"/>
          </a:xfrm>
        </p:spPr>
        <p:txBody>
          <a:bodyPr/>
          <a:lstStyle/>
          <a:p>
            <a:r>
              <a:rPr lang="en-US" sz="2000" b="0" dirty="0"/>
              <a:t>Code together during class session</a:t>
            </a:r>
          </a:p>
          <a:p>
            <a:pPr marL="457200" lvl="1" indent="0">
              <a:buNone/>
            </a:pPr>
            <a:endParaRPr lang="en-US" sz="1800" b="0" dirty="0"/>
          </a:p>
          <a:p>
            <a:pPr lvl="1"/>
            <a:r>
              <a:rPr lang="en-US" sz="1800" b="0" dirty="0"/>
              <a:t>Instruction demo</a:t>
            </a:r>
          </a:p>
          <a:p>
            <a:pPr lvl="1"/>
            <a:endParaRPr lang="en-US" sz="1800" b="0" dirty="0"/>
          </a:p>
          <a:p>
            <a:pPr lvl="1"/>
            <a:r>
              <a:rPr lang="en-US" sz="1800" b="0" dirty="0"/>
              <a:t>Homework walkthrough</a:t>
            </a:r>
          </a:p>
          <a:p>
            <a:pPr lvl="1"/>
            <a:endParaRPr lang="en-US" sz="1800" b="0" dirty="0"/>
          </a:p>
          <a:p>
            <a:r>
              <a:rPr lang="en-US" sz="2000" b="0" dirty="0"/>
              <a:t>Have a ”read-to-go” dev environment ready</a:t>
            </a:r>
          </a:p>
          <a:p>
            <a:pPr lvl="1"/>
            <a:endParaRPr lang="en-US" sz="1800" b="0" dirty="0"/>
          </a:p>
          <a:p>
            <a:pPr lvl="1"/>
            <a:r>
              <a:rPr lang="en-US" sz="1800" b="0" dirty="0"/>
              <a:t>IDE, debugger, git/</a:t>
            </a:r>
            <a:r>
              <a:rPr lang="en-US" sz="1800" b="0" dirty="0" err="1"/>
              <a:t>github</a:t>
            </a:r>
            <a:endParaRPr lang="en-US" sz="1800" b="0" dirty="0"/>
          </a:p>
          <a:p>
            <a:pPr lvl="1"/>
            <a:endParaRPr lang="en-US" sz="1800" b="0" dirty="0"/>
          </a:p>
          <a:p>
            <a:r>
              <a:rPr lang="en-US" sz="2200" b="0" dirty="0"/>
              <a:t>Volunteer to run a code-along session?</a:t>
            </a:r>
          </a:p>
        </p:txBody>
      </p:sp>
      <p:sp>
        <p:nvSpPr>
          <p:cNvPr id="3" name="Title 2">
            <a:extLst>
              <a:ext uri="{FF2B5EF4-FFF2-40B4-BE49-F238E27FC236}">
                <a16:creationId xmlns:a16="http://schemas.microsoft.com/office/drawing/2014/main" id="{36BB3D2A-3C9B-2049-930E-233D4C2F1D30}"/>
              </a:ext>
            </a:extLst>
          </p:cNvPr>
          <p:cNvSpPr>
            <a:spLocks noGrp="1"/>
          </p:cNvSpPr>
          <p:nvPr>
            <p:ph type="title"/>
          </p:nvPr>
        </p:nvSpPr>
        <p:spPr/>
        <p:txBody>
          <a:bodyPr/>
          <a:lstStyle/>
          <a:p>
            <a:r>
              <a:rPr lang="en-US" dirty="0"/>
              <a:t>Code Together</a:t>
            </a:r>
          </a:p>
        </p:txBody>
      </p:sp>
      <p:pic>
        <p:nvPicPr>
          <p:cNvPr id="3074" name="Picture 2" descr="IT Company At Work. Group Of Software Developers People Coding Together  Sitting In Front Of Their Pc Screens At The Desk. Flat Style Vector  Illustration Isolated On White Background. Royalty Free Cliparts,">
            <a:extLst>
              <a:ext uri="{FF2B5EF4-FFF2-40B4-BE49-F238E27FC236}">
                <a16:creationId xmlns:a16="http://schemas.microsoft.com/office/drawing/2014/main" id="{B2DF0BB9-9331-7140-952D-CE161E4B52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308" r="92538">
                        <a14:foregroundMark x1="9692" y1="55385" x2="9692" y2="55385"/>
                        <a14:foregroundMark x1="4308" y1="50538" x2="4308" y2="50538"/>
                        <a14:foregroundMark x1="25385" y1="35923" x2="25385" y2="35923"/>
                        <a14:foregroundMark x1="59923" y1="37308" x2="59923" y2="37308"/>
                        <a14:foregroundMark x1="88538" y1="30846" x2="88538" y2="30846"/>
                        <a14:foregroundMark x1="88000" y1="33000" x2="88000" y2="33000"/>
                        <a14:foregroundMark x1="88000" y1="33000" x2="88000" y2="33000"/>
                        <a14:foregroundMark x1="88000" y1="33000" x2="88000" y2="33000"/>
                        <a14:foregroundMark x1="92538" y1="43769" x2="92538" y2="43769"/>
                      </a14:backgroundRemoval>
                    </a14:imgEffect>
                  </a14:imgLayer>
                </a14:imgProps>
              </a:ext>
              <a:ext uri="{28A0092B-C50C-407E-A947-70E740481C1C}">
                <a14:useLocalDpi xmlns:a14="http://schemas.microsoft.com/office/drawing/2010/main" val="0"/>
              </a:ext>
            </a:extLst>
          </a:blip>
          <a:srcRect/>
          <a:stretch>
            <a:fillRect/>
          </a:stretch>
        </p:blipFill>
        <p:spPr bwMode="auto">
          <a:xfrm>
            <a:off x="6581713" y="-138683"/>
            <a:ext cx="2562287" cy="25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9F61C4-B7BA-6A44-8A87-E41BCBB2929D}"/>
              </a:ext>
            </a:extLst>
          </p:cNvPr>
          <p:cNvSpPr/>
          <p:nvPr/>
        </p:nvSpPr>
        <p:spPr>
          <a:xfrm>
            <a:off x="17867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1</a:t>
            </a:r>
          </a:p>
          <a:p>
            <a:pPr algn="ctr"/>
            <a:r>
              <a:rPr lang="en-US" dirty="0"/>
              <a:t>(this week)</a:t>
            </a:r>
          </a:p>
        </p:txBody>
      </p:sp>
      <p:sp>
        <p:nvSpPr>
          <p:cNvPr id="5" name="Rounded Rectangle 4">
            <a:extLst>
              <a:ext uri="{FF2B5EF4-FFF2-40B4-BE49-F238E27FC236}">
                <a16:creationId xmlns:a16="http://schemas.microsoft.com/office/drawing/2014/main" id="{6B2F5336-282B-1C47-A44C-F1F85617B37B}"/>
              </a:ext>
            </a:extLst>
          </p:cNvPr>
          <p:cNvSpPr/>
          <p:nvPr/>
        </p:nvSpPr>
        <p:spPr>
          <a:xfrm>
            <a:off x="2454165"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2</a:t>
            </a:r>
          </a:p>
        </p:txBody>
      </p:sp>
      <p:sp>
        <p:nvSpPr>
          <p:cNvPr id="6" name="Rounded Rectangle 5">
            <a:extLst>
              <a:ext uri="{FF2B5EF4-FFF2-40B4-BE49-F238E27FC236}">
                <a16:creationId xmlns:a16="http://schemas.microsoft.com/office/drawing/2014/main" id="{751CCD55-F5A6-7B4E-B3D6-6D7BD922FCEA}"/>
              </a:ext>
            </a:extLst>
          </p:cNvPr>
          <p:cNvSpPr/>
          <p:nvPr/>
        </p:nvSpPr>
        <p:spPr>
          <a:xfrm>
            <a:off x="4729656"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3</a:t>
            </a:r>
          </a:p>
        </p:txBody>
      </p:sp>
      <p:sp>
        <p:nvSpPr>
          <p:cNvPr id="8" name="Rounded Rectangle 7">
            <a:extLst>
              <a:ext uri="{FF2B5EF4-FFF2-40B4-BE49-F238E27FC236}">
                <a16:creationId xmlns:a16="http://schemas.microsoft.com/office/drawing/2014/main" id="{B11A465B-6AEF-6A4D-B6B4-E93BAD2CC191}"/>
              </a:ext>
            </a:extLst>
          </p:cNvPr>
          <p:cNvSpPr/>
          <p:nvPr/>
        </p:nvSpPr>
        <p:spPr>
          <a:xfrm>
            <a:off x="7005147" y="3541986"/>
            <a:ext cx="1996966" cy="704194"/>
          </a:xfrm>
          <a:prstGeom prst="roundRect">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Week 4</a:t>
            </a:r>
          </a:p>
        </p:txBody>
      </p:sp>
      <p:grpSp>
        <p:nvGrpSpPr>
          <p:cNvPr id="11" name="Group 10">
            <a:extLst>
              <a:ext uri="{FF2B5EF4-FFF2-40B4-BE49-F238E27FC236}">
                <a16:creationId xmlns:a16="http://schemas.microsoft.com/office/drawing/2014/main" id="{EC6D1A1D-1BD3-BF4E-A449-55631C853FAC}"/>
              </a:ext>
            </a:extLst>
          </p:cNvPr>
          <p:cNvGrpSpPr/>
          <p:nvPr/>
        </p:nvGrpSpPr>
        <p:grpSpPr>
          <a:xfrm>
            <a:off x="178675" y="4501055"/>
            <a:ext cx="6547947" cy="1457889"/>
            <a:chOff x="168163" y="3683877"/>
            <a:chExt cx="6547947" cy="1457889"/>
          </a:xfrm>
        </p:grpSpPr>
        <p:sp>
          <p:nvSpPr>
            <p:cNvPr id="7" name="Right Brace 6">
              <a:extLst>
                <a:ext uri="{FF2B5EF4-FFF2-40B4-BE49-F238E27FC236}">
                  <a16:creationId xmlns:a16="http://schemas.microsoft.com/office/drawing/2014/main" id="{6DBA3CCB-F14C-004F-8905-47A8A4818700}"/>
                </a:ext>
              </a:extLst>
            </p:cNvPr>
            <p:cNvSpPr/>
            <p:nvPr/>
          </p:nvSpPr>
          <p:spPr>
            <a:xfrm rot="5400000">
              <a:off x="3237185" y="614855"/>
              <a:ext cx="409904" cy="65479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00B050"/>
                </a:solidFill>
              </a:endParaRPr>
            </a:p>
          </p:txBody>
        </p:sp>
        <p:sp>
          <p:nvSpPr>
            <p:cNvPr id="9" name="TextBox 8">
              <a:extLst>
                <a:ext uri="{FF2B5EF4-FFF2-40B4-BE49-F238E27FC236}">
                  <a16:creationId xmlns:a16="http://schemas.microsoft.com/office/drawing/2014/main" id="{2A52A781-1F69-944E-9020-66950BAE3766}"/>
                </a:ext>
              </a:extLst>
            </p:cNvPr>
            <p:cNvSpPr txBox="1"/>
            <p:nvPr/>
          </p:nvSpPr>
          <p:spPr>
            <a:xfrm>
              <a:off x="2326286" y="4218436"/>
              <a:ext cx="3354508" cy="923330"/>
            </a:xfrm>
            <a:prstGeom prst="rect">
              <a:avLst/>
            </a:prstGeom>
            <a:noFill/>
            <a:ln>
              <a:noFill/>
            </a:ln>
          </p:spPr>
          <p:txBody>
            <a:bodyPr wrap="none" rtlCol="0">
              <a:spAutoFit/>
            </a:bodyPr>
            <a:lstStyle/>
            <a:p>
              <a:pPr marL="285750" indent="-285750">
                <a:buFont typeface="Arial" panose="020B0604020202020204" pitchFamily="34" charset="0"/>
                <a:buChar char="•"/>
              </a:pPr>
              <a:r>
                <a:rPr lang="en-US" b="1" dirty="0">
                  <a:solidFill>
                    <a:srgbClr val="00B050"/>
                  </a:solidFill>
                </a:rPr>
                <a:t>C++</a:t>
              </a:r>
            </a:p>
            <a:p>
              <a:pPr marL="285750" indent="-285750">
                <a:buFont typeface="Arial" panose="020B0604020202020204" pitchFamily="34" charset="0"/>
                <a:buChar char="•"/>
              </a:pPr>
              <a:r>
                <a:rPr lang="en-US" b="1" dirty="0">
                  <a:solidFill>
                    <a:srgbClr val="00B050"/>
                  </a:solidFill>
                </a:rPr>
                <a:t>Dev env (IDE, Vim, debugging)</a:t>
              </a:r>
            </a:p>
            <a:p>
              <a:pPr marL="285750" indent="-285750">
                <a:buFont typeface="Arial" panose="020B0604020202020204" pitchFamily="34" charset="0"/>
                <a:buChar char="•"/>
              </a:pPr>
              <a:r>
                <a:rPr lang="en-US" b="1" dirty="0">
                  <a:solidFill>
                    <a:srgbClr val="00B050"/>
                  </a:solidFill>
                </a:rPr>
                <a:t>Source control</a:t>
              </a:r>
              <a:r>
                <a:rPr lang="en-US" b="1" dirty="0">
                  <a:solidFill>
                    <a:srgbClr val="00B050"/>
                  </a:solidFill>
                  <a:sym typeface="Wingdings" pitchFamily="2" charset="2"/>
                </a:rPr>
                <a:t> (</a:t>
              </a:r>
              <a:r>
                <a:rPr lang="en-US" b="1" dirty="0">
                  <a:solidFill>
                    <a:srgbClr val="00B050"/>
                  </a:solidFill>
                </a:rPr>
                <a:t>Git &amp; </a:t>
              </a:r>
              <a:r>
                <a:rPr lang="en-US" b="1" dirty="0" err="1">
                  <a:solidFill>
                    <a:srgbClr val="00B050"/>
                  </a:solidFill>
                </a:rPr>
                <a:t>Github</a:t>
              </a:r>
              <a:r>
                <a:rPr lang="en-US" b="1" dirty="0">
                  <a:solidFill>
                    <a:srgbClr val="00B050"/>
                  </a:solidFill>
                </a:rPr>
                <a:t>)</a:t>
              </a:r>
            </a:p>
          </p:txBody>
        </p:sp>
      </p:grpSp>
      <p:sp>
        <p:nvSpPr>
          <p:cNvPr id="2" name="TextBox 1">
            <a:extLst>
              <a:ext uri="{FF2B5EF4-FFF2-40B4-BE49-F238E27FC236}">
                <a16:creationId xmlns:a16="http://schemas.microsoft.com/office/drawing/2014/main" id="{226174AD-B47F-1940-9A1E-319640397EA6}"/>
              </a:ext>
            </a:extLst>
          </p:cNvPr>
          <p:cNvSpPr txBox="1"/>
          <p:nvPr/>
        </p:nvSpPr>
        <p:spPr>
          <a:xfrm>
            <a:off x="725214" y="819807"/>
            <a:ext cx="2864887" cy="461665"/>
          </a:xfrm>
          <a:prstGeom prst="rect">
            <a:avLst/>
          </a:prstGeom>
          <a:noFill/>
        </p:spPr>
        <p:txBody>
          <a:bodyPr wrap="none" rtlCol="0">
            <a:spAutoFit/>
          </a:bodyPr>
          <a:lstStyle/>
          <a:p>
            <a:r>
              <a:rPr lang="en-US" sz="2400" i="1" dirty="0"/>
              <a:t>Schedule Ramping up</a:t>
            </a:r>
          </a:p>
        </p:txBody>
      </p:sp>
      <p:sp>
        <p:nvSpPr>
          <p:cNvPr id="3" name="Rectangle 2">
            <a:extLst>
              <a:ext uri="{FF2B5EF4-FFF2-40B4-BE49-F238E27FC236}">
                <a16:creationId xmlns:a16="http://schemas.microsoft.com/office/drawing/2014/main" id="{1951F88B-CEC6-9D44-84A9-04930024C74A}"/>
              </a:ext>
            </a:extLst>
          </p:cNvPr>
          <p:cNvSpPr/>
          <p:nvPr/>
        </p:nvSpPr>
        <p:spPr>
          <a:xfrm>
            <a:off x="980741" y="1956836"/>
            <a:ext cx="5929828" cy="400110"/>
          </a:xfrm>
          <a:prstGeom prst="rect">
            <a:avLst/>
          </a:prstGeom>
        </p:spPr>
        <p:txBody>
          <a:bodyPr wrap="none">
            <a:spAutoFit/>
          </a:bodyPr>
          <a:lstStyle/>
          <a:p>
            <a:r>
              <a:rPr lang="en-US" sz="2000" b="1" dirty="0">
                <a:latin typeface="Cavolini" panose="03000502040302020204" pitchFamily="66" charset="0"/>
                <a:cs typeface="Cavolini" panose="03000502040302020204" pitchFamily="66" charset="0"/>
              </a:rPr>
              <a:t>“I’ve forgotten what I learned in 142/143”</a:t>
            </a:r>
          </a:p>
        </p:txBody>
      </p:sp>
    </p:spTree>
    <p:extLst>
      <p:ext uri="{BB962C8B-B14F-4D97-AF65-F5344CB8AC3E}">
        <p14:creationId xmlns:p14="http://schemas.microsoft.com/office/powerpoint/2010/main" val="26717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4"/>
                                        </p:tgtEl>
                                        <p:attrNameLst>
                                          <p:attrName>fillcolor</p:attrName>
                                        </p:attrNameLst>
                                      </p:cBhvr>
                                      <p:to>
                                        <a:srgbClr val="73FB79"/>
                                      </p:to>
                                    </p:animClr>
                                    <p:set>
                                      <p:cBhvr>
                                        <p:cTn id="21" dur="500" fill="hold"/>
                                        <p:tgtEl>
                                          <p:spTgt spid="4"/>
                                        </p:tgtEl>
                                        <p:attrNameLst>
                                          <p:attrName>fill.type</p:attrName>
                                        </p:attrNameLst>
                                      </p:cBhvr>
                                      <p:to>
                                        <p:strVal val="solid"/>
                                      </p:to>
                                    </p:set>
                                    <p:set>
                                      <p:cBhvr>
                                        <p:cTn id="22" dur="500" fill="hold"/>
                                        <p:tgtEl>
                                          <p:spTgt spid="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5"/>
                                        </p:tgtEl>
                                        <p:attrNameLst>
                                          <p:attrName>fillcolor</p:attrName>
                                        </p:attrNameLst>
                                      </p:cBhvr>
                                      <p:to>
                                        <a:srgbClr val="73FB79"/>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6"/>
                                        </p:tgtEl>
                                        <p:attrNameLst>
                                          <p:attrName>fillcolor</p:attrName>
                                        </p:attrNameLst>
                                      </p:cBhvr>
                                      <p:to>
                                        <a:srgbClr val="73FB79"/>
                                      </p:to>
                                    </p:animClr>
                                    <p:set>
                                      <p:cBhvr>
                                        <p:cTn id="29" dur="500" fill="hold"/>
                                        <p:tgtEl>
                                          <p:spTgt spid="6"/>
                                        </p:tgtEl>
                                        <p:attrNameLst>
                                          <p:attrName>fill.type</p:attrName>
                                        </p:attrNameLst>
                                      </p:cBhvr>
                                      <p:to>
                                        <p:strVal val="solid"/>
                                      </p:to>
                                    </p:set>
                                    <p:set>
                                      <p:cBhvr>
                                        <p:cTn id="30" dur="500" fill="hold"/>
                                        <p:tgtEl>
                                          <p:spTgt spid="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A60BD-5D52-E543-8575-86FD257DB7FD}"/>
              </a:ext>
            </a:extLst>
          </p:cNvPr>
          <p:cNvSpPr>
            <a:spLocks noGrp="1"/>
          </p:cNvSpPr>
          <p:nvPr>
            <p:ph type="body" sz="quarter" idx="11"/>
          </p:nvPr>
        </p:nvSpPr>
        <p:spPr>
          <a:xfrm>
            <a:off x="671756" y="2053590"/>
            <a:ext cx="7738765" cy="3532747"/>
          </a:xfrm>
        </p:spPr>
        <p:txBody>
          <a:bodyPr/>
          <a:lstStyle/>
          <a:p>
            <a:pPr marL="0" indent="0">
              <a:buNone/>
            </a:pPr>
            <a:endParaRPr lang="en-US" sz="2000" b="0" dirty="0"/>
          </a:p>
          <a:p>
            <a:r>
              <a:rPr lang="en-US" altLang="zh-CN" sz="2000" b="0" dirty="0"/>
              <a:t>Do</a:t>
            </a:r>
            <a:r>
              <a:rPr lang="zh-CN" altLang="en-US" sz="2000" b="0" dirty="0"/>
              <a:t> </a:t>
            </a:r>
            <a:r>
              <a:rPr lang="en-US" altLang="zh-CN" sz="2000" b="0" dirty="0"/>
              <a:t>the</a:t>
            </a:r>
            <a:r>
              <a:rPr lang="zh-CN" altLang="en-US" sz="2000" b="0" dirty="0"/>
              <a:t> </a:t>
            </a:r>
            <a:r>
              <a:rPr lang="en-US" altLang="zh-CN" sz="2000" b="0" dirty="0"/>
              <a:t>work</a:t>
            </a:r>
            <a:r>
              <a:rPr lang="zh-CN" altLang="en-US" sz="2000" b="0" dirty="0"/>
              <a:t> </a:t>
            </a:r>
            <a:r>
              <a:rPr lang="en-US" altLang="zh-CN" sz="2000" b="0" dirty="0"/>
              <a:t>yourself</a:t>
            </a:r>
            <a:endParaRPr lang="en-US" sz="2000" b="0" dirty="0"/>
          </a:p>
          <a:p>
            <a:endParaRPr lang="en-US" sz="2000" b="0" dirty="0"/>
          </a:p>
          <a:p>
            <a:r>
              <a:rPr lang="en-US" sz="2000" b="0" dirty="0"/>
              <a:t>It’s okay to get help from other people’s work/idea/code, </a:t>
            </a:r>
            <a:r>
              <a:rPr lang="en-US" sz="2000" b="0" dirty="0">
                <a:solidFill>
                  <a:srgbClr val="FF0000"/>
                </a:solidFill>
              </a:rPr>
              <a:t>but</a:t>
            </a:r>
            <a:r>
              <a:rPr lang="en-US" sz="2000" b="0" dirty="0"/>
              <a:t>:</a:t>
            </a:r>
          </a:p>
          <a:p>
            <a:endParaRPr lang="en-US" sz="2000" b="0" dirty="0"/>
          </a:p>
          <a:p>
            <a:pPr lvl="1"/>
            <a:r>
              <a:rPr lang="en-US" sz="1800" b="0" dirty="0"/>
              <a:t>Give credit : “I was using […] for help in this homework”</a:t>
            </a:r>
          </a:p>
          <a:p>
            <a:pPr marL="0" indent="0">
              <a:buNone/>
            </a:pPr>
            <a:endParaRPr lang="en-US" sz="1400" b="0" dirty="0"/>
          </a:p>
          <a:p>
            <a:r>
              <a:rPr lang="en-US" sz="2000" b="0" dirty="0"/>
              <a:t>Violation will be reported to department</a:t>
            </a:r>
          </a:p>
          <a:p>
            <a:pPr lvl="1"/>
            <a:endParaRPr lang="en-US" sz="1600" b="0" dirty="0"/>
          </a:p>
          <a:p>
            <a:pPr lvl="1"/>
            <a:r>
              <a:rPr lang="en-US" sz="1600" b="0" dirty="0"/>
              <a:t>School takes this </a:t>
            </a:r>
            <a:r>
              <a:rPr lang="en-US" sz="1600" b="0" dirty="0">
                <a:solidFill>
                  <a:srgbClr val="FF0000"/>
                </a:solidFill>
              </a:rPr>
              <a:t>VERY VERY</a:t>
            </a:r>
            <a:r>
              <a:rPr lang="en-US" sz="1600" b="0" dirty="0"/>
              <a:t> </a:t>
            </a:r>
            <a:r>
              <a:rPr lang="en-US" sz="1600" b="0" dirty="0">
                <a:solidFill>
                  <a:srgbClr val="FF0000"/>
                </a:solidFill>
              </a:rPr>
              <a:t>seriously</a:t>
            </a:r>
          </a:p>
        </p:txBody>
      </p:sp>
      <p:sp>
        <p:nvSpPr>
          <p:cNvPr id="3" name="Title 2">
            <a:extLst>
              <a:ext uri="{FF2B5EF4-FFF2-40B4-BE49-F238E27FC236}">
                <a16:creationId xmlns:a16="http://schemas.microsoft.com/office/drawing/2014/main" id="{EA61345E-B068-E54C-B330-A7490B31248E}"/>
              </a:ext>
            </a:extLst>
          </p:cNvPr>
          <p:cNvSpPr>
            <a:spLocks noGrp="1"/>
          </p:cNvSpPr>
          <p:nvPr>
            <p:ph type="title"/>
          </p:nvPr>
        </p:nvSpPr>
        <p:spPr/>
        <p:txBody>
          <a:bodyPr/>
          <a:lstStyle/>
          <a:p>
            <a:r>
              <a:rPr lang="en-US" dirty="0">
                <a:solidFill>
                  <a:srgbClr val="FF0000"/>
                </a:solidFill>
              </a:rPr>
              <a:t>Plagiarism</a:t>
            </a:r>
          </a:p>
        </p:txBody>
      </p:sp>
      <p:pic>
        <p:nvPicPr>
          <p:cNvPr id="3074" name="Picture 2" descr="Exclamation Sign Childrens Sketch Warning Tablet Stock Vector (Royalty  Free) 236058190">
            <a:extLst>
              <a:ext uri="{FF2B5EF4-FFF2-40B4-BE49-F238E27FC236}">
                <a16:creationId xmlns:a16="http://schemas.microsoft.com/office/drawing/2014/main" id="{58FCC048-E805-724C-9895-6DFD47265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7515922" y="209668"/>
            <a:ext cx="1472579" cy="14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dissolv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dissolv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1:</a:t>
            </a:r>
          </a:p>
          <a:p>
            <a:pPr lvl="1"/>
            <a:endParaRPr lang="en-US" sz="1100" dirty="0"/>
          </a:p>
          <a:p>
            <a:pPr lvl="1"/>
            <a:r>
              <a:rPr lang="en-US" altLang="zh-CN" b="0" dirty="0"/>
              <a:t>Stuck</a:t>
            </a:r>
            <a:r>
              <a:rPr lang="zh-CN" altLang="en-US" b="0" dirty="0"/>
              <a:t> </a:t>
            </a:r>
            <a:r>
              <a:rPr lang="en-US" altLang="zh-CN" b="0" dirty="0"/>
              <a:t>for</a:t>
            </a:r>
            <a:r>
              <a:rPr lang="zh-CN" altLang="en-US" b="0" dirty="0"/>
              <a:t> </a:t>
            </a:r>
            <a:r>
              <a:rPr lang="en-US" altLang="zh-CN" b="0" dirty="0"/>
              <a:t>2</a:t>
            </a:r>
            <a:r>
              <a:rPr lang="zh-CN" altLang="en-US" b="0" dirty="0"/>
              <a:t> </a:t>
            </a:r>
            <a:r>
              <a:rPr lang="en-US" altLang="zh-CN" b="0" dirty="0"/>
              <a:t>hours.</a:t>
            </a:r>
            <a:r>
              <a:rPr lang="zh-CN" altLang="en-US" b="0" dirty="0"/>
              <a:t> </a:t>
            </a:r>
            <a:r>
              <a:rPr lang="en-US" altLang="zh-CN" b="0" dirty="0"/>
              <a:t>Found</a:t>
            </a:r>
            <a:r>
              <a:rPr lang="zh-CN" altLang="en-US" b="0" dirty="0"/>
              <a:t> </a:t>
            </a:r>
            <a:r>
              <a:rPr lang="en-US" altLang="zh-CN" b="0" dirty="0"/>
              <a:t>an solution on</a:t>
            </a:r>
            <a:r>
              <a:rPr lang="zh-CN" altLang="en-US" b="0" dirty="0"/>
              <a:t> </a:t>
            </a:r>
            <a:r>
              <a:rPr lang="en-US" altLang="zh-CN" b="0" dirty="0" err="1"/>
              <a:t>stackoverflow.com</a:t>
            </a:r>
            <a:r>
              <a:rPr lang="en-US" altLang="zh-CN" b="0" dirty="0"/>
              <a:t>.</a:t>
            </a:r>
            <a:r>
              <a:rPr lang="zh-CN" altLang="en-US" b="0" dirty="0"/>
              <a:t> </a:t>
            </a:r>
            <a:r>
              <a:rPr lang="en-US" altLang="zh-CN" b="0" dirty="0"/>
              <a:t>Copied</a:t>
            </a:r>
            <a:r>
              <a:rPr lang="zh-CN" altLang="en-US" b="0" dirty="0"/>
              <a:t> </a:t>
            </a:r>
            <a:r>
              <a:rPr lang="en-US" altLang="zh-CN" b="0" dirty="0"/>
              <a:t>answer</a:t>
            </a:r>
            <a:r>
              <a:rPr lang="zh-CN" altLang="en-US" b="0" dirty="0"/>
              <a:t> </a:t>
            </a:r>
            <a:r>
              <a:rPr lang="en-US" altLang="zh-CN" b="0" dirty="0"/>
              <a:t>into</a:t>
            </a:r>
            <a:r>
              <a:rPr lang="zh-CN" altLang="en-US" b="0" dirty="0"/>
              <a:t> </a:t>
            </a:r>
            <a:r>
              <a:rPr lang="en-US" altLang="zh-CN" b="0" dirty="0"/>
              <a:t>homework</a:t>
            </a:r>
            <a:r>
              <a:rPr lang="zh-CN" altLang="en-US" b="0" dirty="0"/>
              <a:t> </a:t>
            </a:r>
            <a:r>
              <a:rPr lang="en-US" altLang="zh-CN" b="0" dirty="0"/>
              <a:t>without</a:t>
            </a:r>
            <a:r>
              <a:rPr lang="zh-CN" altLang="en-US" b="0" dirty="0"/>
              <a:t> </a:t>
            </a:r>
            <a:r>
              <a:rPr lang="en-US" altLang="zh-CN" b="0" dirty="0"/>
              <a:t>changes</a:t>
            </a:r>
            <a:r>
              <a:rPr lang="zh-CN" altLang="en-US" b="0" dirty="0"/>
              <a:t> </a:t>
            </a:r>
            <a:r>
              <a:rPr lang="en-US" altLang="zh-CN" b="0" dirty="0"/>
              <a:t>and</a:t>
            </a:r>
            <a:r>
              <a:rPr lang="zh-CN" altLang="en-US" b="0" dirty="0"/>
              <a:t> </a:t>
            </a:r>
            <a:r>
              <a:rPr lang="en-US" altLang="zh-CN" b="0" dirty="0"/>
              <a:t>submit.</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479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2:</a:t>
            </a:r>
          </a:p>
          <a:p>
            <a:pPr lvl="1"/>
            <a:endParaRPr lang="en-US" sz="1100" dirty="0"/>
          </a:p>
          <a:p>
            <a:pPr lvl="1"/>
            <a:r>
              <a:rPr lang="en-US" altLang="zh-CN" b="0" dirty="0"/>
              <a:t>Had</a:t>
            </a:r>
            <a:r>
              <a:rPr lang="zh-CN" altLang="en-US" b="0" dirty="0"/>
              <a:t> </a:t>
            </a:r>
            <a:r>
              <a:rPr lang="en-US" altLang="zh-CN" b="0" dirty="0"/>
              <a:t>discussion</a:t>
            </a:r>
            <a:r>
              <a:rPr lang="zh-CN" altLang="en-US" b="0" dirty="0"/>
              <a:t> </a:t>
            </a:r>
            <a:r>
              <a:rPr lang="en-US" altLang="zh-CN" b="0" dirty="0"/>
              <a:t>with</a:t>
            </a:r>
            <a:r>
              <a:rPr lang="zh-CN" altLang="en-US" b="0" dirty="0"/>
              <a:t> </a:t>
            </a:r>
            <a:r>
              <a:rPr lang="en-US" altLang="zh-CN" b="0" dirty="0"/>
              <a:t>friends,</a:t>
            </a:r>
            <a:r>
              <a:rPr lang="zh-CN" altLang="en-US" b="0" dirty="0"/>
              <a:t> </a:t>
            </a:r>
            <a:r>
              <a:rPr lang="en-US" altLang="zh-CN" b="0" dirty="0"/>
              <a:t>classmates,</a:t>
            </a:r>
            <a:r>
              <a:rPr lang="zh-CN" altLang="en-US" b="0" dirty="0"/>
              <a:t> </a:t>
            </a:r>
            <a:r>
              <a:rPr lang="en-US" altLang="zh-CN" b="0" dirty="0"/>
              <a:t>TA</a:t>
            </a:r>
            <a:r>
              <a:rPr lang="zh-CN" altLang="en-US" b="0" dirty="0"/>
              <a:t> </a:t>
            </a:r>
            <a:r>
              <a:rPr lang="en-US" altLang="zh-CN" b="0" dirty="0"/>
              <a:t>and/or</a:t>
            </a:r>
            <a:r>
              <a:rPr lang="zh-CN" altLang="en-US" b="0" dirty="0"/>
              <a:t> </a:t>
            </a:r>
            <a:r>
              <a:rPr lang="en-US" altLang="zh-CN" b="0" dirty="0"/>
              <a:t>instructor.</a:t>
            </a:r>
            <a:r>
              <a:rPr lang="zh-CN" altLang="en-US" b="0" dirty="0"/>
              <a:t> </a:t>
            </a:r>
            <a:r>
              <a:rPr lang="en-US" altLang="zh-CN" b="0" dirty="0"/>
              <a:t>Write</a:t>
            </a:r>
            <a:r>
              <a:rPr lang="zh-CN" altLang="en-US" b="0" dirty="0"/>
              <a:t> </a:t>
            </a:r>
            <a:r>
              <a:rPr lang="en-US" altLang="zh-CN" b="0" dirty="0"/>
              <a:t>code</a:t>
            </a:r>
            <a:r>
              <a:rPr lang="zh-CN" altLang="en-US" b="0" dirty="0"/>
              <a:t> </a:t>
            </a:r>
            <a:r>
              <a:rPr lang="en-US" altLang="zh-CN" b="0" dirty="0"/>
              <a:t>based</a:t>
            </a:r>
            <a:r>
              <a:rPr lang="zh-CN" altLang="en-US" b="0" dirty="0"/>
              <a:t> </a:t>
            </a:r>
            <a:r>
              <a:rPr lang="en-US" altLang="zh-CN" b="0" dirty="0"/>
              <a:t>on</a:t>
            </a:r>
            <a:r>
              <a:rPr lang="zh-CN" altLang="en-US" b="0" dirty="0"/>
              <a:t> </a:t>
            </a:r>
            <a:r>
              <a:rPr lang="en-US" altLang="zh-CN" b="0" dirty="0"/>
              <a:t>your</a:t>
            </a:r>
            <a:r>
              <a:rPr lang="zh-CN" altLang="en-US" b="0" dirty="0"/>
              <a:t> </a:t>
            </a:r>
            <a:r>
              <a:rPr lang="en-US" altLang="zh-CN" b="0" dirty="0"/>
              <a:t>understanding.</a:t>
            </a:r>
            <a:r>
              <a:rPr lang="zh-CN" altLang="en-US" b="0" dirty="0"/>
              <a:t> </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5678904" y="3443558"/>
            <a:ext cx="2276585" cy="369332"/>
          </a:xfrm>
          <a:prstGeom prst="rect">
            <a:avLst/>
          </a:prstGeom>
          <a:noFill/>
        </p:spPr>
        <p:txBody>
          <a:bodyPr wrap="none" rtlCol="0">
            <a:spAutoFit/>
          </a:bodyPr>
          <a:lstStyle/>
          <a:p>
            <a:r>
              <a:rPr lang="en-US" altLang="zh-CN" b="1" dirty="0">
                <a:solidFill>
                  <a:srgbClr val="00B050"/>
                </a:solidFill>
                <a:latin typeface="Cavolini" panose="03000502040302020204" pitchFamily="66" charset="0"/>
                <a:cs typeface="Cavolini" panose="03000502040302020204" pitchFamily="66" charset="0"/>
              </a:rPr>
              <a:t>NOT</a:t>
            </a:r>
            <a:r>
              <a:rPr lang="zh-CN" altLang="en-US" b="1" dirty="0">
                <a:solidFill>
                  <a:srgbClr val="00B050"/>
                </a:solidFill>
                <a:latin typeface="Cavolini" panose="03000502040302020204" pitchFamily="66" charset="0"/>
                <a:cs typeface="Cavolini" panose="03000502040302020204" pitchFamily="66" charset="0"/>
              </a:rPr>
              <a:t> </a:t>
            </a:r>
            <a:r>
              <a:rPr lang="en-US" altLang="zh-CN" b="1" dirty="0">
                <a:solidFill>
                  <a:srgbClr val="00B050"/>
                </a:solidFill>
                <a:latin typeface="Cavolini" panose="03000502040302020204" pitchFamily="66" charset="0"/>
                <a:cs typeface="Cavolini" panose="03000502040302020204" pitchFamily="66" charset="0"/>
              </a:rPr>
              <a:t>Plagiarism!!</a:t>
            </a:r>
            <a:endParaRPr lang="en-US" b="1" dirty="0">
              <a:solidFill>
                <a:srgbClr val="00B050"/>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1807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7AC6-8517-9C49-8A0B-88292DC508E9}"/>
              </a:ext>
            </a:extLst>
          </p:cNvPr>
          <p:cNvSpPr>
            <a:spLocks noGrp="1"/>
          </p:cNvSpPr>
          <p:nvPr>
            <p:ph type="body" sz="quarter" idx="11"/>
          </p:nvPr>
        </p:nvSpPr>
        <p:spPr>
          <a:xfrm>
            <a:off x="161209" y="1860763"/>
            <a:ext cx="8821579" cy="1516615"/>
          </a:xfrm>
        </p:spPr>
        <p:txBody>
          <a:bodyPr/>
          <a:lstStyle/>
          <a:p>
            <a:r>
              <a:rPr lang="en-US" altLang="zh-CN" dirty="0"/>
              <a:t>Case</a:t>
            </a:r>
            <a:r>
              <a:rPr lang="zh-CN" altLang="en-US" dirty="0"/>
              <a:t> </a:t>
            </a:r>
            <a:r>
              <a:rPr lang="en-US" altLang="zh-CN" dirty="0"/>
              <a:t>3:</a:t>
            </a:r>
          </a:p>
          <a:p>
            <a:pPr lvl="1"/>
            <a:endParaRPr lang="en-US" sz="1100" dirty="0"/>
          </a:p>
          <a:p>
            <a:pPr lvl="1"/>
            <a:r>
              <a:rPr lang="en-US" altLang="zh-CN" b="0" dirty="0"/>
              <a:t>Ask</a:t>
            </a:r>
            <a:r>
              <a:rPr lang="zh-CN" altLang="en-US" b="0" dirty="0"/>
              <a:t> </a:t>
            </a:r>
            <a:r>
              <a:rPr lang="en-US" altLang="zh-CN" b="0" dirty="0"/>
              <a:t>homework</a:t>
            </a:r>
            <a:r>
              <a:rPr lang="zh-CN" altLang="en-US" b="0" dirty="0"/>
              <a:t> </a:t>
            </a:r>
            <a:r>
              <a:rPr lang="en-US" altLang="zh-CN" b="0" dirty="0"/>
              <a:t>at</a:t>
            </a:r>
            <a:r>
              <a:rPr lang="zh-CN" altLang="en-US" b="0" dirty="0"/>
              <a:t> </a:t>
            </a:r>
            <a:r>
              <a:rPr lang="en-US" altLang="zh-CN" b="0" dirty="0"/>
              <a:t>paid-for-help</a:t>
            </a:r>
            <a:r>
              <a:rPr lang="zh-CN" altLang="en-US" b="0" dirty="0"/>
              <a:t> </a:t>
            </a:r>
            <a:r>
              <a:rPr lang="en-US" altLang="zh-CN" b="0" dirty="0"/>
              <a:t>service,</a:t>
            </a:r>
            <a:r>
              <a:rPr lang="zh-CN" altLang="en-US" b="0" dirty="0"/>
              <a:t> </a:t>
            </a:r>
            <a:r>
              <a:rPr lang="en-US" altLang="zh-CN" b="0" dirty="0"/>
              <a:t>someone</a:t>
            </a:r>
            <a:r>
              <a:rPr lang="zh-CN" altLang="en-US" b="0" dirty="0"/>
              <a:t> </a:t>
            </a:r>
            <a:r>
              <a:rPr lang="en-US" altLang="zh-CN" b="0" dirty="0"/>
              <a:t>there</a:t>
            </a:r>
            <a:r>
              <a:rPr lang="zh-CN" altLang="en-US" b="0" dirty="0"/>
              <a:t> </a:t>
            </a:r>
            <a:r>
              <a:rPr lang="en-US" altLang="zh-CN" b="0" dirty="0"/>
              <a:t>wrote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and</a:t>
            </a:r>
            <a:r>
              <a:rPr lang="zh-CN" altLang="en-US" b="0" dirty="0"/>
              <a:t> </a:t>
            </a:r>
            <a:r>
              <a:rPr lang="en-US" altLang="zh-CN" b="0" dirty="0"/>
              <a:t>you</a:t>
            </a:r>
            <a:r>
              <a:rPr lang="zh-CN" altLang="en-US" b="0" dirty="0"/>
              <a:t> </a:t>
            </a:r>
            <a:r>
              <a:rPr lang="en-US" altLang="zh-CN" b="0" dirty="0"/>
              <a:t>paste</a:t>
            </a:r>
            <a:r>
              <a:rPr lang="zh-CN" altLang="en-US" b="0" dirty="0"/>
              <a:t> </a:t>
            </a:r>
            <a:r>
              <a:rPr lang="en-US" altLang="zh-CN" b="0" dirty="0"/>
              <a:t>that</a:t>
            </a:r>
            <a:r>
              <a:rPr lang="zh-CN" altLang="en-US" b="0" dirty="0"/>
              <a:t> </a:t>
            </a:r>
            <a:r>
              <a:rPr lang="en-US" altLang="zh-CN" b="0" dirty="0"/>
              <a:t>code</a:t>
            </a:r>
            <a:r>
              <a:rPr lang="zh-CN" altLang="en-US" b="0" dirty="0"/>
              <a:t> </a:t>
            </a:r>
            <a:r>
              <a:rPr lang="en-US" altLang="zh-CN" b="0" dirty="0"/>
              <a:t>into</a:t>
            </a:r>
            <a:r>
              <a:rPr lang="zh-CN" altLang="en-US" b="0" dirty="0"/>
              <a:t> </a:t>
            </a:r>
            <a:r>
              <a:rPr lang="en-US" altLang="zh-CN" b="0" dirty="0"/>
              <a:t>submission</a:t>
            </a:r>
            <a:endParaRPr lang="en-US" b="0" dirty="0"/>
          </a:p>
        </p:txBody>
      </p:sp>
      <p:sp>
        <p:nvSpPr>
          <p:cNvPr id="3" name="Title 2">
            <a:extLst>
              <a:ext uri="{FF2B5EF4-FFF2-40B4-BE49-F238E27FC236}">
                <a16:creationId xmlns:a16="http://schemas.microsoft.com/office/drawing/2014/main" id="{5E0D2FAD-B4C7-664A-8059-D87C2755C4C1}"/>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solidFill>
                  <a:srgbClr val="FF0000"/>
                </a:solidFill>
              </a:rPr>
              <a:t>Plagiarism</a:t>
            </a:r>
            <a:r>
              <a:rPr lang="en-US" altLang="zh-CN" dirty="0"/>
              <a:t>?</a:t>
            </a:r>
            <a:endParaRPr lang="en-US" dirty="0"/>
          </a:p>
        </p:txBody>
      </p:sp>
      <p:sp>
        <p:nvSpPr>
          <p:cNvPr id="4" name="TextBox 3">
            <a:extLst>
              <a:ext uri="{FF2B5EF4-FFF2-40B4-BE49-F238E27FC236}">
                <a16:creationId xmlns:a16="http://schemas.microsoft.com/office/drawing/2014/main" id="{AA73D65C-F53F-0847-8118-3E590BCC04A5}"/>
              </a:ext>
            </a:extLst>
          </p:cNvPr>
          <p:cNvSpPr txBox="1"/>
          <p:nvPr/>
        </p:nvSpPr>
        <p:spPr>
          <a:xfrm>
            <a:off x="7084194" y="329184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9001739-82EE-1C43-A449-AA593DCA8857}"/>
              </a:ext>
            </a:extLst>
          </p:cNvPr>
          <p:cNvSpPr txBox="1"/>
          <p:nvPr/>
        </p:nvSpPr>
        <p:spPr>
          <a:xfrm>
            <a:off x="6699182" y="3252418"/>
            <a:ext cx="1672253" cy="369332"/>
          </a:xfrm>
          <a:prstGeom prst="rect">
            <a:avLst/>
          </a:prstGeom>
          <a:noFill/>
        </p:spPr>
        <p:txBody>
          <a:bodyPr wrap="none" rtlCol="0">
            <a:spAutoFit/>
          </a:bodyPr>
          <a:lstStyle/>
          <a:p>
            <a:r>
              <a:rPr lang="en-US" altLang="zh-CN" b="1" dirty="0">
                <a:solidFill>
                  <a:srgbClr val="FF0000"/>
                </a:solidFill>
                <a:latin typeface="Cavolini" panose="03000502040302020204" pitchFamily="66" charset="0"/>
                <a:cs typeface="Cavolini" panose="03000502040302020204" pitchFamily="66" charset="0"/>
              </a:rPr>
              <a:t>Plagiarism!!</a:t>
            </a:r>
            <a:endParaRPr lang="en-US" b="1" dirty="0">
              <a:latin typeface="Cavolini" panose="03000502040302020204" pitchFamily="66" charset="0"/>
              <a:cs typeface="Cavolini" panose="03000502040302020204" pitchFamily="66" charset="0"/>
            </a:endParaRPr>
          </a:p>
        </p:txBody>
      </p:sp>
      <p:sp>
        <p:nvSpPr>
          <p:cNvPr id="6" name="Text Placeholder 1">
            <a:extLst>
              <a:ext uri="{FF2B5EF4-FFF2-40B4-BE49-F238E27FC236}">
                <a16:creationId xmlns:a16="http://schemas.microsoft.com/office/drawing/2014/main" id="{A712E0CE-CB50-2742-89A6-F49502B3D0CE}"/>
              </a:ext>
            </a:extLst>
          </p:cNvPr>
          <p:cNvSpPr txBox="1">
            <a:spLocks/>
          </p:cNvSpPr>
          <p:nvPr/>
        </p:nvSpPr>
        <p:spPr>
          <a:xfrm>
            <a:off x="161210" y="4333941"/>
            <a:ext cx="8821579" cy="1516615"/>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b="0" dirty="0"/>
              <a:t>Instead,</a:t>
            </a:r>
            <a:r>
              <a:rPr lang="zh-CN" altLang="en-US" b="0" dirty="0"/>
              <a:t> </a:t>
            </a:r>
            <a:r>
              <a:rPr lang="en-US" altLang="zh-CN" b="0" dirty="0"/>
              <a:t>understand</a:t>
            </a:r>
            <a:r>
              <a:rPr lang="zh-CN" altLang="en-US" b="0" dirty="0"/>
              <a:t> </a:t>
            </a:r>
            <a:r>
              <a:rPr lang="en-US" altLang="zh-CN" b="0" dirty="0"/>
              <a:t>the</a:t>
            </a:r>
            <a:r>
              <a:rPr lang="zh-CN" altLang="en-US" b="0" dirty="0"/>
              <a:t> </a:t>
            </a:r>
            <a:r>
              <a:rPr lang="en-US" altLang="zh-CN" b="0" dirty="0"/>
              <a:t>idea</a:t>
            </a:r>
            <a:r>
              <a:rPr lang="zh-CN" altLang="en-US" b="0" dirty="0"/>
              <a:t> </a:t>
            </a:r>
            <a:r>
              <a:rPr lang="en-US" altLang="zh-CN" b="0" dirty="0"/>
              <a:t>from</a:t>
            </a:r>
            <a:r>
              <a:rPr lang="zh-CN" altLang="en-US" b="0" dirty="0"/>
              <a:t> </a:t>
            </a:r>
            <a:r>
              <a:rPr lang="en-US" altLang="zh-CN" b="0" dirty="0"/>
              <a:t>the</a:t>
            </a:r>
            <a:r>
              <a:rPr lang="zh-CN" altLang="en-US" b="0" dirty="0"/>
              <a:t> </a:t>
            </a:r>
            <a:r>
              <a:rPr lang="en-US" altLang="zh-CN" b="0" dirty="0"/>
              <a:t>help</a:t>
            </a:r>
            <a:r>
              <a:rPr lang="zh-CN" altLang="en-US" b="0" dirty="0"/>
              <a:t> </a:t>
            </a:r>
            <a:r>
              <a:rPr lang="en-US" altLang="zh-CN" b="0" dirty="0"/>
              <a:t>source,</a:t>
            </a:r>
            <a:r>
              <a:rPr lang="zh-CN" altLang="en-US" b="0" dirty="0"/>
              <a:t> </a:t>
            </a:r>
            <a:r>
              <a:rPr lang="en-US" altLang="zh-CN" b="0" dirty="0"/>
              <a:t>and</a:t>
            </a:r>
            <a:r>
              <a:rPr lang="zh-CN" altLang="en-US" b="0" dirty="0"/>
              <a:t> </a:t>
            </a:r>
            <a:r>
              <a:rPr lang="en-US" altLang="zh-CN" b="0" dirty="0"/>
              <a:t>then</a:t>
            </a:r>
            <a:r>
              <a:rPr lang="zh-CN" altLang="en-US" b="0" dirty="0"/>
              <a:t> </a:t>
            </a:r>
            <a:r>
              <a:rPr lang="en-US" altLang="zh-CN" b="0" dirty="0"/>
              <a:t>write</a:t>
            </a:r>
            <a:r>
              <a:rPr lang="zh-CN" altLang="en-US" b="0" dirty="0"/>
              <a:t> </a:t>
            </a:r>
            <a:r>
              <a:rPr lang="en-US" altLang="zh-CN" b="0" dirty="0"/>
              <a:t>the</a:t>
            </a:r>
            <a:r>
              <a:rPr lang="zh-CN" altLang="en-US" b="0" dirty="0"/>
              <a:t> </a:t>
            </a:r>
            <a:r>
              <a:rPr lang="en-US" altLang="zh-CN" b="0" dirty="0"/>
              <a:t>code</a:t>
            </a:r>
            <a:r>
              <a:rPr lang="zh-CN" altLang="en-US" b="0" dirty="0"/>
              <a:t> </a:t>
            </a:r>
            <a:r>
              <a:rPr lang="en-US" altLang="zh-CN" b="0" dirty="0"/>
              <a:t>yourself.</a:t>
            </a:r>
            <a:r>
              <a:rPr lang="zh-CN" altLang="en-US" b="0" dirty="0"/>
              <a:t> </a:t>
            </a:r>
            <a:r>
              <a:rPr lang="en-US" altLang="zh-CN" b="0" dirty="0"/>
              <a:t>Better</a:t>
            </a:r>
            <a:r>
              <a:rPr lang="zh-CN" altLang="en-US" b="0" dirty="0"/>
              <a:t> </a:t>
            </a:r>
            <a:r>
              <a:rPr lang="en-US" altLang="zh-CN" b="0" dirty="0"/>
              <a:t>yet,</a:t>
            </a:r>
            <a:r>
              <a:rPr lang="zh-CN" altLang="en-US" b="0" dirty="0"/>
              <a:t> </a:t>
            </a:r>
            <a:r>
              <a:rPr lang="en-US" altLang="zh-CN" b="0" dirty="0"/>
              <a:t>make</a:t>
            </a:r>
            <a:r>
              <a:rPr lang="zh-CN" altLang="en-US" b="0" dirty="0"/>
              <a:t> </a:t>
            </a:r>
            <a:r>
              <a:rPr lang="en-US" altLang="zh-CN" b="0" dirty="0"/>
              <a:t>some</a:t>
            </a:r>
            <a:r>
              <a:rPr lang="zh-CN" altLang="en-US" b="0" dirty="0"/>
              <a:t> </a:t>
            </a:r>
            <a:r>
              <a:rPr lang="en-US" altLang="zh-CN" b="0" dirty="0"/>
              <a:t>improvement.</a:t>
            </a:r>
            <a:endParaRPr lang="en-US" b="0" dirty="0"/>
          </a:p>
        </p:txBody>
      </p:sp>
    </p:spTree>
    <p:extLst>
      <p:ext uri="{BB962C8B-B14F-4D97-AF65-F5344CB8AC3E}">
        <p14:creationId xmlns:p14="http://schemas.microsoft.com/office/powerpoint/2010/main" val="34448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405426" y="5657671"/>
            <a:ext cx="6403035" cy="1200329"/>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b="1" dirty="0">
                <a:solidFill>
                  <a:srgbClr val="C00000"/>
                </a:solidFill>
              </a:rPr>
              <a:t>10pt </a:t>
            </a:r>
            <a:r>
              <a:rPr lang="en-US" b="1" dirty="0">
                <a:solidFill>
                  <a:srgbClr val="C00000"/>
                </a:solidFill>
                <a:sym typeface="Wingdings" pitchFamily="2" charset="2"/>
              </a:rPr>
              <a:t> </a:t>
            </a:r>
            <a:r>
              <a:rPr lang="en-US"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4663456" cy="707886"/>
          </a:xfrm>
          <a:prstGeom prst="rect">
            <a:avLst/>
          </a:prstGeom>
          <a:noFill/>
        </p:spPr>
        <p:txBody>
          <a:bodyPr wrap="none" rtlCol="0">
            <a:spAutoFit/>
          </a:bodyPr>
          <a:lstStyle/>
          <a:p>
            <a:r>
              <a:rPr lang="en-US" sz="4000" dirty="0"/>
              <a:t>The Dev Environment</a:t>
            </a:r>
          </a:p>
        </p:txBody>
      </p:sp>
    </p:spTree>
    <p:extLst>
      <p:ext uri="{BB962C8B-B14F-4D97-AF65-F5344CB8AC3E}">
        <p14:creationId xmlns:p14="http://schemas.microsoft.com/office/powerpoint/2010/main" val="418516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6997-62EC-3B4A-AAE9-266ADE3E7380}"/>
              </a:ext>
            </a:extLst>
          </p:cNvPr>
          <p:cNvSpPr>
            <a:spLocks noGrp="1"/>
          </p:cNvSpPr>
          <p:nvPr>
            <p:ph type="body" sz="quarter" idx="11"/>
          </p:nvPr>
        </p:nvSpPr>
        <p:spPr>
          <a:xfrm>
            <a:off x="164826" y="1733295"/>
            <a:ext cx="8814348" cy="4015497"/>
          </a:xfrm>
        </p:spPr>
        <p:txBody>
          <a:bodyPr/>
          <a:lstStyle/>
          <a:p>
            <a:r>
              <a:rPr lang="en-US" sz="2000" b="0" dirty="0"/>
              <a:t>All materials and class sessions are available online</a:t>
            </a:r>
          </a:p>
          <a:p>
            <a:endParaRPr lang="en-US" sz="2000" b="0" dirty="0"/>
          </a:p>
          <a:p>
            <a:r>
              <a:rPr lang="en-US" sz="2000" b="0" dirty="0"/>
              <a:t>Do not come to in-person class if not feeling well or tested positive</a:t>
            </a:r>
          </a:p>
          <a:p>
            <a:endParaRPr lang="en-US" sz="2000" b="0" dirty="0"/>
          </a:p>
          <a:p>
            <a:pPr lvl="1"/>
            <a:r>
              <a:rPr lang="en-US" sz="1600" b="0" dirty="0"/>
              <a:t>And please notify instructor immediately if tested positive</a:t>
            </a:r>
          </a:p>
          <a:p>
            <a:endParaRPr lang="en-US" sz="2000" b="0" dirty="0"/>
          </a:p>
          <a:p>
            <a:r>
              <a:rPr lang="en-US" sz="2000" b="0" dirty="0"/>
              <a:t>Please wear mask for close-up conversation in person</a:t>
            </a:r>
          </a:p>
          <a:p>
            <a:endParaRPr lang="en-US" sz="2000" b="0" dirty="0"/>
          </a:p>
          <a:p>
            <a:r>
              <a:rPr lang="en-US" sz="2000" b="0" dirty="0"/>
              <a:t>Instructor might wear mask during class</a:t>
            </a:r>
          </a:p>
          <a:p>
            <a:endParaRPr lang="en-US" sz="2000" b="0" dirty="0"/>
          </a:p>
          <a:p>
            <a:r>
              <a:rPr lang="en-US" sz="2000" b="0" dirty="0"/>
              <a:t>I will answer questions after class </a:t>
            </a:r>
            <a:r>
              <a:rPr lang="en-US" sz="2000" u="sng" dirty="0"/>
              <a:t>outside</a:t>
            </a:r>
            <a:r>
              <a:rPr lang="en-US" sz="2000" b="0" dirty="0"/>
              <a:t> the building with mask on</a:t>
            </a:r>
          </a:p>
        </p:txBody>
      </p:sp>
      <p:sp>
        <p:nvSpPr>
          <p:cNvPr id="3" name="Title 2">
            <a:extLst>
              <a:ext uri="{FF2B5EF4-FFF2-40B4-BE49-F238E27FC236}">
                <a16:creationId xmlns:a16="http://schemas.microsoft.com/office/drawing/2014/main" id="{03D0A184-8C6D-7448-884C-B1B05AD4CD59}"/>
              </a:ext>
            </a:extLst>
          </p:cNvPr>
          <p:cNvSpPr>
            <a:spLocks noGrp="1"/>
          </p:cNvSpPr>
          <p:nvPr>
            <p:ph type="title"/>
          </p:nvPr>
        </p:nvSpPr>
        <p:spPr/>
        <p:txBody>
          <a:bodyPr/>
          <a:lstStyle/>
          <a:p>
            <a:r>
              <a:rPr lang="en-US" dirty="0"/>
              <a:t>COVID Rules</a:t>
            </a:r>
          </a:p>
        </p:txBody>
      </p:sp>
      <p:pic>
        <p:nvPicPr>
          <p:cNvPr id="2050" name="Picture 2" descr="Red Cross logo, by Henri Dunant, 1863 | Logo Design Love">
            <a:extLst>
              <a:ext uri="{FF2B5EF4-FFF2-40B4-BE49-F238E27FC236}">
                <a16:creationId xmlns:a16="http://schemas.microsoft.com/office/drawing/2014/main" id="{2F50C9F3-3A1A-B344-90C5-690A6CCE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55" y="69049"/>
            <a:ext cx="2141576" cy="150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medical face mask sketch. Protection against corona virus and other  infection. Hand drawn mask illustration in engraved style. Part of medical  wear set. Medicine vintage outline Stock Vector | Adobe Stock">
            <a:extLst>
              <a:ext uri="{FF2B5EF4-FFF2-40B4-BE49-F238E27FC236}">
                <a16:creationId xmlns:a16="http://schemas.microsoft.com/office/drawing/2014/main" id="{A4B06CBA-4BF0-3644-9EB9-764CC2ADC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6"/>
          <a:stretch/>
        </p:blipFill>
        <p:spPr bwMode="auto">
          <a:xfrm>
            <a:off x="6001305" y="230996"/>
            <a:ext cx="1343692" cy="1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00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961F1182-3B42-2849-8144-BB944D48EDDD}"/>
              </a:ext>
            </a:extLst>
          </p:cNvPr>
          <p:cNvSpPr>
            <a:spLocks noGrp="1"/>
          </p:cNvSpPr>
          <p:nvPr>
            <p:ph type="body" sz="quarter" idx="11"/>
          </p:nvPr>
        </p:nvSpPr>
        <p:spPr>
          <a:xfrm>
            <a:off x="659305" y="1787240"/>
            <a:ext cx="6709161" cy="4699250"/>
          </a:xfrm>
        </p:spPr>
        <p:txBody>
          <a:bodyPr/>
          <a:lstStyle/>
          <a:p>
            <a:r>
              <a:rPr lang="en-US" sz="2000" b="0" dirty="0">
                <a:solidFill>
                  <a:schemeClr val="tx1"/>
                </a:solidFill>
              </a:rPr>
              <a:t>OS:</a:t>
            </a:r>
          </a:p>
          <a:p>
            <a:pPr lvl="1"/>
            <a:r>
              <a:rPr lang="en-US" sz="1800" b="0" dirty="0">
                <a:solidFill>
                  <a:schemeClr val="tx1"/>
                </a:solidFill>
              </a:rPr>
              <a:t>Windows, Linux, Mac</a:t>
            </a:r>
          </a:p>
          <a:p>
            <a:endParaRPr lang="en-US" sz="1050" b="0" dirty="0">
              <a:solidFill>
                <a:schemeClr val="tx1"/>
              </a:solidFill>
            </a:endParaRPr>
          </a:p>
          <a:p>
            <a:r>
              <a:rPr lang="en-US" sz="2000" b="0" dirty="0">
                <a:solidFill>
                  <a:schemeClr val="tx1"/>
                </a:solidFill>
              </a:rPr>
              <a:t>IDE/Editor:</a:t>
            </a:r>
          </a:p>
          <a:p>
            <a:pPr lvl="1"/>
            <a:r>
              <a:rPr lang="en-US" sz="1800" b="0" dirty="0">
                <a:solidFill>
                  <a:schemeClr val="tx1"/>
                </a:solidFill>
              </a:rPr>
              <a:t>Visual studio, VS Code, </a:t>
            </a:r>
            <a:r>
              <a:rPr lang="en-US" sz="1800" b="0" dirty="0" err="1">
                <a:solidFill>
                  <a:schemeClr val="tx1"/>
                </a:solidFill>
              </a:rPr>
              <a:t>Clion</a:t>
            </a:r>
            <a:r>
              <a:rPr lang="en-US" sz="1800" b="0" dirty="0">
                <a:solidFill>
                  <a:schemeClr val="tx1"/>
                </a:solidFill>
              </a:rPr>
              <a:t>, </a:t>
            </a:r>
            <a:r>
              <a:rPr lang="en-US" sz="1800" b="0" dirty="0" err="1">
                <a:solidFill>
                  <a:schemeClr val="tx1"/>
                </a:solidFill>
              </a:rPr>
              <a:t>Xcode</a:t>
            </a:r>
            <a:r>
              <a:rPr lang="en-US" sz="1800" b="0" dirty="0">
                <a:solidFill>
                  <a:schemeClr val="tx1"/>
                </a:solidFill>
              </a:rPr>
              <a:t>, Atom, etc.</a:t>
            </a:r>
          </a:p>
          <a:p>
            <a:pPr lvl="1"/>
            <a:r>
              <a:rPr lang="en-US" sz="1800" b="0" dirty="0">
                <a:solidFill>
                  <a:schemeClr val="tx1"/>
                </a:solidFill>
              </a:rPr>
              <a:t>VIM, Emacs</a:t>
            </a:r>
          </a:p>
          <a:p>
            <a:pPr lvl="1"/>
            <a:r>
              <a:rPr lang="en-US" sz="1800" b="0" dirty="0">
                <a:solidFill>
                  <a:schemeClr val="tx1"/>
                </a:solidFill>
              </a:rPr>
              <a:t>Makefile, </a:t>
            </a:r>
            <a:r>
              <a:rPr lang="en-US" sz="1800" b="0" dirty="0" err="1">
                <a:solidFill>
                  <a:schemeClr val="tx1"/>
                </a:solidFill>
              </a:rPr>
              <a:t>CMake</a:t>
            </a:r>
            <a:endParaRPr lang="en-US" sz="1800" b="0" dirty="0">
              <a:solidFill>
                <a:schemeClr val="tx1"/>
              </a:solidFill>
            </a:endParaRPr>
          </a:p>
          <a:p>
            <a:pPr lvl="1"/>
            <a:r>
              <a:rPr lang="en-US" sz="1800" b="0" dirty="0">
                <a:solidFill>
                  <a:schemeClr val="tx1"/>
                </a:solidFill>
                <a:hlinkClick r:id="rId3">
                  <a:extLst>
                    <a:ext uri="{A12FA001-AC4F-418D-AE19-62706E023703}">
                      <ahyp:hlinkClr xmlns:ahyp="http://schemas.microsoft.com/office/drawing/2018/hyperlinkcolor" val="tx"/>
                    </a:ext>
                  </a:extLst>
                </a:hlinkClick>
              </a:rPr>
              <a:t>Online Editor</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Testing:</a:t>
            </a:r>
          </a:p>
          <a:p>
            <a:pPr lvl="1"/>
            <a:r>
              <a:rPr lang="en-US" sz="1800" b="0" dirty="0">
                <a:solidFill>
                  <a:schemeClr val="tx1"/>
                </a:solidFill>
                <a:hlinkClick r:id="rId4">
                  <a:extLst>
                    <a:ext uri="{A12FA001-AC4F-418D-AE19-62706E023703}">
                      <ahyp:hlinkClr xmlns:ahyp="http://schemas.microsoft.com/office/drawing/2018/hyperlinkcolor" val="tx"/>
                    </a:ext>
                  </a:extLst>
                </a:hlinkClick>
              </a:rPr>
              <a:t>A review</a:t>
            </a:r>
            <a:r>
              <a:rPr lang="en-US" sz="1800" b="0" dirty="0">
                <a:solidFill>
                  <a:schemeClr val="tx1"/>
                </a:solidFill>
              </a:rPr>
              <a:t> by </a:t>
            </a:r>
            <a:r>
              <a:rPr lang="en-US" sz="1800" b="0" dirty="0" err="1">
                <a:solidFill>
                  <a:schemeClr val="tx1"/>
                </a:solidFill>
              </a:rPr>
              <a:t>Clion</a:t>
            </a:r>
            <a:endParaRPr lang="en-US" sz="1800" b="0" dirty="0">
              <a:solidFill>
                <a:schemeClr val="tx1"/>
              </a:solidFill>
            </a:endParaRPr>
          </a:p>
          <a:p>
            <a:pPr lvl="1"/>
            <a:r>
              <a:rPr lang="en-US" sz="1800" b="0" dirty="0" err="1">
                <a:solidFill>
                  <a:schemeClr val="tx1"/>
                </a:solidFill>
              </a:rPr>
              <a:t>Googletest</a:t>
            </a:r>
            <a:endParaRPr lang="en-US" sz="1800" b="0" dirty="0">
              <a:solidFill>
                <a:schemeClr val="tx1"/>
              </a:solidFill>
            </a:endParaRPr>
          </a:p>
          <a:p>
            <a:pPr lvl="1"/>
            <a:endParaRPr lang="en-US" sz="1050" b="0" dirty="0">
              <a:solidFill>
                <a:schemeClr val="tx1"/>
              </a:solidFill>
            </a:endParaRPr>
          </a:p>
          <a:p>
            <a:r>
              <a:rPr lang="en-US" sz="2000" b="0" dirty="0">
                <a:solidFill>
                  <a:schemeClr val="tx1"/>
                </a:solidFill>
              </a:rPr>
              <a:t>Source Control</a:t>
            </a:r>
          </a:p>
          <a:p>
            <a:pPr lvl="1"/>
            <a:r>
              <a:rPr lang="en-US" sz="1800" b="0" dirty="0">
                <a:solidFill>
                  <a:schemeClr val="tx1"/>
                </a:solidFill>
              </a:rPr>
              <a:t>Git, </a:t>
            </a:r>
            <a:r>
              <a:rPr lang="en-US" sz="1800" b="0" dirty="0" err="1">
                <a:solidFill>
                  <a:schemeClr val="tx1"/>
                </a:solidFill>
              </a:rPr>
              <a:t>www.github.com</a:t>
            </a:r>
            <a:endParaRPr lang="en-US" sz="1800" b="0" dirty="0">
              <a:solidFill>
                <a:schemeClr val="tx1"/>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4" name="Picture 3">
            <a:extLst>
              <a:ext uri="{FF2B5EF4-FFF2-40B4-BE49-F238E27FC236}">
                <a16:creationId xmlns:a16="http://schemas.microsoft.com/office/drawing/2014/main" id="{6D44C279-AE9D-B645-9906-09C2D27A5839}"/>
              </a:ext>
            </a:extLst>
          </p:cNvPr>
          <p:cNvPicPr>
            <a:picLocks noChangeAspect="1"/>
          </p:cNvPicPr>
          <p:nvPr/>
        </p:nvPicPr>
        <p:blipFill>
          <a:blip r:embed="rId5"/>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35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ACB8-0DCD-2B4F-B53B-F17D95413FBC}"/>
              </a:ext>
            </a:extLst>
          </p:cNvPr>
          <p:cNvSpPr>
            <a:spLocks noGrp="1"/>
          </p:cNvSpPr>
          <p:nvPr>
            <p:ph type="body" sz="quarter" idx="11"/>
          </p:nvPr>
        </p:nvSpPr>
        <p:spPr>
          <a:xfrm>
            <a:off x="659305" y="1787240"/>
            <a:ext cx="8196210" cy="4699250"/>
          </a:xfrm>
        </p:spPr>
        <p:txBody>
          <a:bodyPr/>
          <a:lstStyle/>
          <a:p>
            <a:r>
              <a:rPr lang="en-US" sz="2000" b="0" dirty="0"/>
              <a:t>OS:</a:t>
            </a:r>
          </a:p>
          <a:p>
            <a:pPr lvl="1"/>
            <a:r>
              <a:rPr lang="en-US" sz="1800" b="0" dirty="0"/>
              <a:t>Windows, </a:t>
            </a:r>
            <a:r>
              <a:rPr lang="en-US" sz="1800" b="0" dirty="0">
                <a:solidFill>
                  <a:srgbClr val="FF0000"/>
                </a:solidFill>
              </a:rPr>
              <a:t>Linux</a:t>
            </a:r>
            <a:r>
              <a:rPr lang="en-US" sz="1800" b="0" dirty="0"/>
              <a:t>, Mac</a:t>
            </a:r>
          </a:p>
          <a:p>
            <a:endParaRPr lang="en-US" sz="1050" b="0" dirty="0"/>
          </a:p>
          <a:p>
            <a:r>
              <a:rPr lang="en-US" sz="2000" b="0" dirty="0"/>
              <a:t>IDE/Editor:</a:t>
            </a:r>
          </a:p>
          <a:p>
            <a:pPr lvl="1"/>
            <a:r>
              <a:rPr lang="en-US" sz="1800" b="0" dirty="0"/>
              <a:t>Visual studio, VS Code, </a:t>
            </a:r>
            <a:r>
              <a:rPr lang="en-US" sz="1800" b="0" dirty="0" err="1">
                <a:solidFill>
                  <a:srgbClr val="FF0000"/>
                </a:solidFill>
              </a:rPr>
              <a:t>Clion</a:t>
            </a:r>
            <a:r>
              <a:rPr lang="en-US" sz="1800" b="0" dirty="0"/>
              <a:t>, </a:t>
            </a:r>
            <a:r>
              <a:rPr lang="en-US" sz="1800" b="0" dirty="0" err="1"/>
              <a:t>Xcode</a:t>
            </a:r>
            <a:r>
              <a:rPr lang="en-US" sz="1800" b="0" dirty="0"/>
              <a:t>, Atom, etc.</a:t>
            </a:r>
          </a:p>
          <a:p>
            <a:pPr lvl="1"/>
            <a:r>
              <a:rPr lang="en-US" sz="1800" b="0" dirty="0">
                <a:solidFill>
                  <a:srgbClr val="FF0000"/>
                </a:solidFill>
              </a:rPr>
              <a:t>VIM</a:t>
            </a:r>
            <a:r>
              <a:rPr lang="en-US" sz="1800" b="0" dirty="0"/>
              <a:t>, Emacs</a:t>
            </a:r>
          </a:p>
          <a:p>
            <a:pPr lvl="1"/>
            <a:r>
              <a:rPr lang="en-US" sz="1800" b="0" dirty="0">
                <a:solidFill>
                  <a:srgbClr val="FF0000"/>
                </a:solidFill>
              </a:rPr>
              <a:t>Makefile</a:t>
            </a:r>
            <a:r>
              <a:rPr lang="en-US" sz="1800" b="0" dirty="0"/>
              <a:t>, </a:t>
            </a:r>
            <a:r>
              <a:rPr lang="en-US" sz="1800" b="0" dirty="0" err="1">
                <a:solidFill>
                  <a:srgbClr val="FF0000"/>
                </a:solidFill>
              </a:rPr>
              <a:t>CMake</a:t>
            </a:r>
            <a:endParaRPr lang="en-US" sz="1800" b="0" dirty="0">
              <a:solidFill>
                <a:srgbClr val="FF0000"/>
              </a:solidFill>
            </a:endParaRPr>
          </a:p>
          <a:p>
            <a:pPr lvl="1"/>
            <a:r>
              <a:rPr lang="en-US" sz="1800" b="0" dirty="0">
                <a:hlinkClick r:id="rId2"/>
              </a:rPr>
              <a:t>Online Editor</a:t>
            </a:r>
            <a:endParaRPr lang="en-US" sz="1800" b="0" dirty="0">
              <a:solidFill>
                <a:srgbClr val="FF0000"/>
              </a:solidFill>
            </a:endParaRPr>
          </a:p>
          <a:p>
            <a:pPr lvl="1"/>
            <a:endParaRPr lang="en-US" sz="1050" b="0" dirty="0"/>
          </a:p>
          <a:p>
            <a:r>
              <a:rPr lang="en-US" sz="2000" b="0" dirty="0"/>
              <a:t>Testing:</a:t>
            </a:r>
          </a:p>
          <a:p>
            <a:pPr lvl="1"/>
            <a:r>
              <a:rPr lang="en-US" sz="1800" b="0" dirty="0">
                <a:hlinkClick r:id="rId3"/>
              </a:rPr>
              <a:t>A review</a:t>
            </a:r>
            <a:r>
              <a:rPr lang="en-US" sz="1800" b="0" dirty="0"/>
              <a:t> by </a:t>
            </a:r>
            <a:r>
              <a:rPr lang="en-US" sz="1800" b="0" dirty="0" err="1"/>
              <a:t>Clion</a:t>
            </a:r>
            <a:endParaRPr lang="en-US" sz="1800" b="0" dirty="0"/>
          </a:p>
          <a:p>
            <a:pPr lvl="1"/>
            <a:r>
              <a:rPr lang="en-US" sz="1800" b="0" dirty="0" err="1">
                <a:solidFill>
                  <a:srgbClr val="FF0000"/>
                </a:solidFill>
              </a:rPr>
              <a:t>Googletest</a:t>
            </a:r>
            <a:endParaRPr lang="en-US" sz="1800" b="0" dirty="0">
              <a:solidFill>
                <a:srgbClr val="FF0000"/>
              </a:solidFill>
            </a:endParaRPr>
          </a:p>
          <a:p>
            <a:pPr lvl="1"/>
            <a:endParaRPr lang="en-US" sz="1050" b="0" dirty="0"/>
          </a:p>
          <a:p>
            <a:r>
              <a:rPr lang="en-US" sz="2000" b="0" dirty="0"/>
              <a:t>Source Control</a:t>
            </a:r>
          </a:p>
          <a:p>
            <a:pPr lvl="1"/>
            <a:r>
              <a:rPr lang="en-US" sz="1800" b="0" dirty="0">
                <a:solidFill>
                  <a:srgbClr val="FF0000"/>
                </a:solidFill>
              </a:rPr>
              <a:t>Git</a:t>
            </a:r>
            <a:r>
              <a:rPr lang="en-US" sz="1800" b="0" dirty="0"/>
              <a:t>, </a:t>
            </a:r>
            <a:r>
              <a:rPr lang="en-US" sz="1800" b="0" dirty="0" err="1">
                <a:solidFill>
                  <a:srgbClr val="FF0000"/>
                </a:solidFill>
              </a:rPr>
              <a:t>www.github.com</a:t>
            </a:r>
            <a:endParaRPr lang="en-US" sz="1800" b="0" dirty="0">
              <a:solidFill>
                <a:srgbClr val="FF0000"/>
              </a:solidFill>
            </a:endParaRPr>
          </a:p>
          <a:p>
            <a:pPr marL="457200" lvl="1" indent="0">
              <a:buNone/>
            </a:pPr>
            <a:endParaRPr lang="en-US" sz="1800" b="0" dirty="0"/>
          </a:p>
        </p:txBody>
      </p:sp>
      <p:sp>
        <p:nvSpPr>
          <p:cNvPr id="3" name="Title 2">
            <a:extLst>
              <a:ext uri="{FF2B5EF4-FFF2-40B4-BE49-F238E27FC236}">
                <a16:creationId xmlns:a16="http://schemas.microsoft.com/office/drawing/2014/main" id="{D5C869FE-518E-774A-9DCE-783475307D6D}"/>
              </a:ext>
            </a:extLst>
          </p:cNvPr>
          <p:cNvSpPr>
            <a:spLocks noGrp="1"/>
          </p:cNvSpPr>
          <p:nvPr>
            <p:ph type="title"/>
          </p:nvPr>
        </p:nvSpPr>
        <p:spPr/>
        <p:txBody>
          <a:bodyPr/>
          <a:lstStyle/>
          <a:p>
            <a:r>
              <a:rPr lang="en-US" dirty="0"/>
              <a:t>Tooling</a:t>
            </a:r>
          </a:p>
        </p:txBody>
      </p:sp>
      <p:pic>
        <p:nvPicPr>
          <p:cNvPr id="5" name="Picture 4">
            <a:extLst>
              <a:ext uri="{FF2B5EF4-FFF2-40B4-BE49-F238E27FC236}">
                <a16:creationId xmlns:a16="http://schemas.microsoft.com/office/drawing/2014/main" id="{C7D395F2-CDB6-A942-B466-F33EA80E66DB}"/>
              </a:ext>
            </a:extLst>
          </p:cNvPr>
          <p:cNvPicPr>
            <a:picLocks noChangeAspect="1"/>
          </p:cNvPicPr>
          <p:nvPr/>
        </p:nvPicPr>
        <p:blipFill>
          <a:blip r:embed="rId4"/>
          <a:stretch>
            <a:fillRect/>
          </a:stretch>
        </p:blipFill>
        <p:spPr>
          <a:xfrm>
            <a:off x="7031985" y="181777"/>
            <a:ext cx="1972651" cy="2011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48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grpSp>
        <p:nvGrpSpPr>
          <p:cNvPr id="6" name="Group 5">
            <a:extLst>
              <a:ext uri="{FF2B5EF4-FFF2-40B4-BE49-F238E27FC236}">
                <a16:creationId xmlns:a16="http://schemas.microsoft.com/office/drawing/2014/main" id="{3A043E77-513D-3C40-88C0-ABF16CCC7360}"/>
              </a:ext>
            </a:extLst>
          </p:cNvPr>
          <p:cNvGrpSpPr/>
          <p:nvPr/>
        </p:nvGrpSpPr>
        <p:grpSpPr>
          <a:xfrm>
            <a:off x="248676" y="1811619"/>
            <a:ext cx="4265620" cy="2804634"/>
            <a:chOff x="248676" y="1811619"/>
            <a:chExt cx="4265620" cy="2804634"/>
          </a:xfrm>
        </p:grpSpPr>
        <p:pic>
          <p:nvPicPr>
            <p:cNvPr id="5" name="Picture 4">
              <a:extLst>
                <a:ext uri="{FF2B5EF4-FFF2-40B4-BE49-F238E27FC236}">
                  <a16:creationId xmlns:a16="http://schemas.microsoft.com/office/drawing/2014/main" id="{08CDAD33-A908-4D47-AC4E-DD39DE06381C}"/>
                </a:ext>
              </a:extLst>
            </p:cNvPr>
            <p:cNvPicPr>
              <a:picLocks noChangeAspect="1"/>
            </p:cNvPicPr>
            <p:nvPr/>
          </p:nvPicPr>
          <p:blipFill>
            <a:blip r:embed="rId3"/>
            <a:stretch>
              <a:fillRect/>
            </a:stretch>
          </p:blipFill>
          <p:spPr>
            <a:xfrm>
              <a:off x="248676" y="1811619"/>
              <a:ext cx="4265620" cy="24411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E9D308-D8C6-A141-9D6B-A74B875BDF25}"/>
                </a:ext>
              </a:extLst>
            </p:cNvPr>
            <p:cNvSpPr txBox="1"/>
            <p:nvPr/>
          </p:nvSpPr>
          <p:spPr>
            <a:xfrm>
              <a:off x="1974558" y="4339254"/>
              <a:ext cx="2365899" cy="276999"/>
            </a:xfrm>
            <a:prstGeom prst="rect">
              <a:avLst/>
            </a:prstGeom>
            <a:noFill/>
          </p:spPr>
          <p:txBody>
            <a:bodyPr wrap="square">
              <a:spAutoFit/>
            </a:bodyPr>
            <a:lstStyle/>
            <a:p>
              <a:r>
                <a:rPr lang="en-US" sz="1200" dirty="0">
                  <a:hlinkClick r:id="rId4"/>
                </a:rPr>
                <a:t>https://www.jetbrains.com/clion/</a:t>
              </a:r>
              <a:endParaRPr lang="en-US" sz="1200" dirty="0"/>
            </a:p>
          </p:txBody>
        </p:sp>
      </p:grpSp>
      <p:sp>
        <p:nvSpPr>
          <p:cNvPr id="11" name="TextBox 10">
            <a:extLst>
              <a:ext uri="{FF2B5EF4-FFF2-40B4-BE49-F238E27FC236}">
                <a16:creationId xmlns:a16="http://schemas.microsoft.com/office/drawing/2014/main" id="{3F5F5740-5C8A-094B-A9D6-6BA5F089F5C3}"/>
              </a:ext>
            </a:extLst>
          </p:cNvPr>
          <p:cNvSpPr txBox="1"/>
          <p:nvPr/>
        </p:nvSpPr>
        <p:spPr>
          <a:xfrm>
            <a:off x="1491449" y="6196614"/>
            <a:ext cx="824265" cy="369332"/>
          </a:xfrm>
          <a:prstGeom prst="rect">
            <a:avLst/>
          </a:prstGeom>
          <a:noFill/>
        </p:spPr>
        <p:txBody>
          <a:bodyPr wrap="none" rtlCol="0">
            <a:spAutoFit/>
          </a:bodyPr>
          <a:lstStyle/>
          <a:p>
            <a:r>
              <a:rPr lang="en-US" dirty="0"/>
              <a:t>Demo!</a:t>
            </a:r>
          </a:p>
        </p:txBody>
      </p:sp>
      <p:grpSp>
        <p:nvGrpSpPr>
          <p:cNvPr id="12" name="Group 11">
            <a:extLst>
              <a:ext uri="{FF2B5EF4-FFF2-40B4-BE49-F238E27FC236}">
                <a16:creationId xmlns:a16="http://schemas.microsoft.com/office/drawing/2014/main" id="{2891D9C9-BEBD-8147-AB12-606173599200}"/>
              </a:ext>
            </a:extLst>
          </p:cNvPr>
          <p:cNvGrpSpPr/>
          <p:nvPr/>
        </p:nvGrpSpPr>
        <p:grpSpPr>
          <a:xfrm>
            <a:off x="5007005" y="2164751"/>
            <a:ext cx="4572000" cy="3641021"/>
            <a:chOff x="5007005" y="2164751"/>
            <a:chExt cx="4572000" cy="3641021"/>
          </a:xfrm>
        </p:grpSpPr>
        <p:grpSp>
          <p:nvGrpSpPr>
            <p:cNvPr id="7" name="Group 6">
              <a:extLst>
                <a:ext uri="{FF2B5EF4-FFF2-40B4-BE49-F238E27FC236}">
                  <a16:creationId xmlns:a16="http://schemas.microsoft.com/office/drawing/2014/main" id="{AF32C1C2-BDCE-D148-97FC-F45904FD9258}"/>
                </a:ext>
              </a:extLst>
            </p:cNvPr>
            <p:cNvGrpSpPr/>
            <p:nvPr/>
          </p:nvGrpSpPr>
          <p:grpSpPr>
            <a:xfrm>
              <a:off x="5007005" y="2738667"/>
              <a:ext cx="4572000" cy="3067105"/>
              <a:chOff x="5007005" y="2738667"/>
              <a:chExt cx="4572000" cy="3067105"/>
            </a:xfrm>
          </p:grpSpPr>
          <p:pic>
            <p:nvPicPr>
              <p:cNvPr id="4" name="Picture 3">
                <a:extLst>
                  <a:ext uri="{FF2B5EF4-FFF2-40B4-BE49-F238E27FC236}">
                    <a16:creationId xmlns:a16="http://schemas.microsoft.com/office/drawing/2014/main" id="{D67A54A5-97E3-C640-9F7C-D7B41B6E93B0}"/>
                  </a:ext>
                </a:extLst>
              </p:cNvPr>
              <p:cNvPicPr>
                <a:picLocks noChangeAspect="1"/>
              </p:cNvPicPr>
              <p:nvPr/>
            </p:nvPicPr>
            <p:blipFill>
              <a:blip r:embed="rId5"/>
              <a:stretch>
                <a:fillRect/>
              </a:stretch>
            </p:blipFill>
            <p:spPr>
              <a:xfrm>
                <a:off x="5007005" y="2738667"/>
                <a:ext cx="3848510" cy="275026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DEEFC89-8D5C-5E43-82C1-67653399ACBD}"/>
                  </a:ext>
                </a:extLst>
              </p:cNvPr>
              <p:cNvSpPr txBox="1"/>
              <p:nvPr/>
            </p:nvSpPr>
            <p:spPr>
              <a:xfrm>
                <a:off x="5007005" y="5528773"/>
                <a:ext cx="4572000" cy="276999"/>
              </a:xfrm>
              <a:prstGeom prst="rect">
                <a:avLst/>
              </a:prstGeom>
              <a:noFill/>
            </p:spPr>
            <p:txBody>
              <a:bodyPr wrap="square">
                <a:spAutoFit/>
              </a:bodyPr>
              <a:lstStyle/>
              <a:p>
                <a:r>
                  <a:rPr lang="en-US" sz="1200" dirty="0">
                    <a:hlinkClick r:id="rId6"/>
                  </a:rPr>
                  <a:t>https://www.jetbrains.com/community/education/#students</a:t>
                </a:r>
                <a:endParaRPr lang="en-US" sz="1200" dirty="0"/>
              </a:p>
            </p:txBody>
          </p:sp>
        </p:grpSp>
        <p:sp>
          <p:nvSpPr>
            <p:cNvPr id="9" name="TextBox 8">
              <a:extLst>
                <a:ext uri="{FF2B5EF4-FFF2-40B4-BE49-F238E27FC236}">
                  <a16:creationId xmlns:a16="http://schemas.microsoft.com/office/drawing/2014/main" id="{A0FB6710-62FA-D24D-916A-5B0F7616ADD1}"/>
                </a:ext>
              </a:extLst>
            </p:cNvPr>
            <p:cNvSpPr txBox="1"/>
            <p:nvPr/>
          </p:nvSpPr>
          <p:spPr>
            <a:xfrm>
              <a:off x="6791650" y="2164751"/>
              <a:ext cx="1002710" cy="369332"/>
            </a:xfrm>
            <a:prstGeom prst="rect">
              <a:avLst/>
            </a:prstGeom>
            <a:noFill/>
          </p:spPr>
          <p:txBody>
            <a:bodyPr wrap="none" rtlCol="0">
              <a:spAutoFit/>
            </a:bodyPr>
            <a:lstStyle/>
            <a:p>
              <a:r>
                <a:rPr lang="en-US" dirty="0"/>
                <a:t>It’s Free!</a:t>
              </a:r>
            </a:p>
          </p:txBody>
        </p:sp>
      </p:grpSp>
    </p:spTree>
    <p:extLst>
      <p:ext uri="{BB962C8B-B14F-4D97-AF65-F5344CB8AC3E}">
        <p14:creationId xmlns:p14="http://schemas.microsoft.com/office/powerpoint/2010/main" val="3987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Editor: IDE</a:t>
            </a:r>
            <a:endParaRPr lang="en-US" dirty="0"/>
          </a:p>
        </p:txBody>
      </p:sp>
      <p:sp>
        <p:nvSpPr>
          <p:cNvPr id="2" name="TextBox 1">
            <a:extLst>
              <a:ext uri="{FF2B5EF4-FFF2-40B4-BE49-F238E27FC236}">
                <a16:creationId xmlns:a16="http://schemas.microsoft.com/office/drawing/2014/main" id="{F92C07A7-D68E-834F-8B59-14E80DEA6C03}"/>
              </a:ext>
            </a:extLst>
          </p:cNvPr>
          <p:cNvSpPr txBox="1"/>
          <p:nvPr/>
        </p:nvSpPr>
        <p:spPr>
          <a:xfrm>
            <a:off x="1225118" y="3032664"/>
            <a:ext cx="3890168" cy="523220"/>
          </a:xfrm>
          <a:prstGeom prst="rect">
            <a:avLst/>
          </a:prstGeom>
          <a:noFill/>
        </p:spPr>
        <p:txBody>
          <a:bodyPr wrap="none" rtlCol="0">
            <a:spAutoFit/>
          </a:bodyPr>
          <a:lstStyle/>
          <a:p>
            <a:r>
              <a:rPr lang="en-US" sz="2800" dirty="0"/>
              <a:t>But what about VS Code?</a:t>
            </a:r>
          </a:p>
        </p:txBody>
      </p:sp>
      <p:pic>
        <p:nvPicPr>
          <p:cNvPr id="4098" name="Picture 2" descr="10 Features of VS Code Every Developer Should Know">
            <a:extLst>
              <a:ext uri="{FF2B5EF4-FFF2-40B4-BE49-F238E27FC236}">
                <a16:creationId xmlns:a16="http://schemas.microsoft.com/office/drawing/2014/main" id="{0D66A33C-5934-7D41-8778-B80D2FF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718" y="520746"/>
            <a:ext cx="1475131" cy="1104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F9B67D9-8B3B-7444-92A5-5CD43B4E3281}"/>
              </a:ext>
            </a:extLst>
          </p:cNvPr>
          <p:cNvSpPr txBox="1"/>
          <p:nvPr/>
        </p:nvSpPr>
        <p:spPr>
          <a:xfrm>
            <a:off x="671756" y="4496530"/>
            <a:ext cx="78951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Won’t be used by instructor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can still use it as long as submission test pass</a:t>
            </a:r>
          </a:p>
        </p:txBody>
      </p:sp>
      <p:pic>
        <p:nvPicPr>
          <p:cNvPr id="4100" name="Picture 4" descr="i- nvm | Memes Amino">
            <a:extLst>
              <a:ext uri="{FF2B5EF4-FFF2-40B4-BE49-F238E27FC236}">
                <a16:creationId xmlns:a16="http://schemas.microsoft.com/office/drawing/2014/main" id="{B418F692-2295-4943-9747-0A001CA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5" t="1295" r="12071" b="53139"/>
          <a:stretch/>
        </p:blipFill>
        <p:spPr bwMode="auto">
          <a:xfrm>
            <a:off x="461638" y="1887831"/>
            <a:ext cx="1225119" cy="82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C32D-F11D-5542-9F32-AEF0E5A1C166}"/>
              </a:ext>
            </a:extLst>
          </p:cNvPr>
          <p:cNvSpPr>
            <a:spLocks noGrp="1"/>
          </p:cNvSpPr>
          <p:nvPr>
            <p:ph type="title"/>
          </p:nvPr>
        </p:nvSpPr>
        <p:spPr/>
        <p:txBody>
          <a:bodyPr/>
          <a:lstStyle/>
          <a:p>
            <a:r>
              <a:rPr lang="en-US" dirty="0"/>
              <a:t>Editor: Vim (Linux)</a:t>
            </a:r>
          </a:p>
        </p:txBody>
      </p:sp>
      <p:pic>
        <p:nvPicPr>
          <p:cNvPr id="2050" name="Picture 2" descr="upload.wikimedia.org/wikipedia/commons/thumb/9/...">
            <a:extLst>
              <a:ext uri="{FF2B5EF4-FFF2-40B4-BE49-F238E27FC236}">
                <a16:creationId xmlns:a16="http://schemas.microsoft.com/office/drawing/2014/main" id="{86088027-A295-AE4A-8E1F-ACC58E8A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353" y="611208"/>
            <a:ext cx="1068564" cy="1070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B7438DA2-5507-BC41-81BF-488E27698B60}"/>
              </a:ext>
            </a:extLst>
          </p:cNvPr>
          <p:cNvSpPr>
            <a:spLocks noGrp="1"/>
          </p:cNvSpPr>
          <p:nvPr>
            <p:ph type="body" sz="quarter" idx="11"/>
          </p:nvPr>
        </p:nvSpPr>
        <p:spPr>
          <a:xfrm>
            <a:off x="561650" y="2021858"/>
            <a:ext cx="7579173" cy="4224934"/>
          </a:xfrm>
        </p:spPr>
        <p:txBody>
          <a:bodyPr/>
          <a:lstStyle/>
          <a:p>
            <a:endParaRPr lang="en-US" sz="1800" b="0" dirty="0"/>
          </a:p>
          <a:p>
            <a:r>
              <a:rPr lang="en-US" sz="1800" b="0" dirty="0"/>
              <a:t>Available on (pretty much) all OS</a:t>
            </a:r>
          </a:p>
          <a:p>
            <a:endParaRPr lang="en-US" sz="1800" b="0" dirty="0"/>
          </a:p>
          <a:p>
            <a:r>
              <a:rPr lang="en-US" sz="1800" b="0" dirty="0"/>
              <a:t>Website in 80s, but probably the </a:t>
            </a:r>
            <a:r>
              <a:rPr lang="en-US" sz="1800" b="0" u="sng" dirty="0"/>
              <a:t>best editor you’ll have in your life</a:t>
            </a:r>
          </a:p>
          <a:p>
            <a:endParaRPr lang="en-US" sz="1800" b="0" dirty="0"/>
          </a:p>
          <a:p>
            <a:r>
              <a:rPr lang="en-US" sz="1800" b="0" dirty="0"/>
              <a:t>We use it to debug on Linux (only) if</a:t>
            </a:r>
          </a:p>
          <a:p>
            <a:endParaRPr lang="en-US" sz="1800" b="0" dirty="0"/>
          </a:p>
          <a:p>
            <a:pPr lvl="1"/>
            <a:r>
              <a:rPr lang="en-US" sz="1400" b="0" dirty="0"/>
              <a:t>Your submission has test failure, AND</a:t>
            </a:r>
          </a:p>
          <a:p>
            <a:pPr lvl="1"/>
            <a:endParaRPr lang="en-US" sz="1400" b="0" dirty="0"/>
          </a:p>
          <a:p>
            <a:pPr lvl="1"/>
            <a:r>
              <a:rPr lang="en-US" sz="1400" b="0" dirty="0"/>
              <a:t>That same failure doesn’t happen on your dev machine</a:t>
            </a:r>
          </a:p>
          <a:p>
            <a:pPr lvl="1"/>
            <a:endParaRPr lang="en-US" sz="1400" b="0" dirty="0"/>
          </a:p>
          <a:p>
            <a:r>
              <a:rPr lang="en-US" sz="1800" b="0" dirty="0"/>
              <a:t>Yes, you can choose to only use this for the course (optional)</a:t>
            </a:r>
          </a:p>
        </p:txBody>
      </p:sp>
      <p:pic>
        <p:nvPicPr>
          <p:cNvPr id="2054" name="Picture 6" descr="Huh? Blank Template - Imgflip">
            <a:extLst>
              <a:ext uri="{FF2B5EF4-FFF2-40B4-BE49-F238E27FC236}">
                <a16:creationId xmlns:a16="http://schemas.microsoft.com/office/drawing/2014/main" id="{29B63F6B-7CB5-1C42-9455-78519C6D1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58" y="4114435"/>
            <a:ext cx="957765" cy="8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8F218-46D9-8545-88A8-4EDB37205313}"/>
              </a:ext>
            </a:extLst>
          </p:cNvPr>
          <p:cNvSpPr>
            <a:spLocks noGrp="1"/>
          </p:cNvSpPr>
          <p:nvPr>
            <p:ph type="body" sz="quarter" idx="11"/>
          </p:nvPr>
        </p:nvSpPr>
        <p:spPr>
          <a:xfrm>
            <a:off x="473895" y="1852134"/>
            <a:ext cx="8196210" cy="4220192"/>
          </a:xfrm>
        </p:spPr>
        <p:txBody>
          <a:bodyPr/>
          <a:lstStyle/>
          <a:p>
            <a:endParaRPr lang="en-US" sz="2000" b="0" dirty="0"/>
          </a:p>
          <a:p>
            <a:r>
              <a:rPr lang="en-US" sz="2000" dirty="0"/>
              <a:t>Normal coding</a:t>
            </a:r>
          </a:p>
          <a:p>
            <a:endParaRPr lang="en-US" sz="2000" b="0" dirty="0"/>
          </a:p>
          <a:p>
            <a:pPr lvl="1"/>
            <a:r>
              <a:rPr lang="en-US" sz="1800" b="0" dirty="0"/>
              <a:t>Either is fine (</a:t>
            </a:r>
            <a:r>
              <a:rPr lang="en-US" sz="1800" b="0" dirty="0" err="1"/>
              <a:t>CLion</a:t>
            </a:r>
            <a:r>
              <a:rPr lang="en-US" sz="1800" b="0" dirty="0"/>
              <a:t>)</a:t>
            </a:r>
          </a:p>
          <a:p>
            <a:pPr lvl="1"/>
            <a:endParaRPr lang="en-US" sz="1800" b="0" dirty="0"/>
          </a:p>
          <a:p>
            <a:r>
              <a:rPr lang="en-US" sz="2000" dirty="0"/>
              <a:t>Homework submission &amp; grading</a:t>
            </a:r>
          </a:p>
          <a:p>
            <a:endParaRPr lang="en-US" sz="2000" b="0" dirty="0"/>
          </a:p>
          <a:p>
            <a:pPr lvl="1"/>
            <a:r>
              <a:rPr lang="en-US" sz="1800" b="0" dirty="0"/>
              <a:t>Linux, Ubuntu, 18.04, [defined </a:t>
            </a:r>
            <a:r>
              <a:rPr lang="en-US" sz="1800" b="0" dirty="0">
                <a:hlinkClick r:id="rId3"/>
              </a:rPr>
              <a:t>here</a:t>
            </a:r>
            <a:r>
              <a:rPr lang="en-US" sz="1800" b="0" dirty="0"/>
              <a:t>]</a:t>
            </a:r>
          </a:p>
          <a:p>
            <a:pPr lvl="1"/>
            <a:endParaRPr lang="en-US" sz="1800" b="0" dirty="0"/>
          </a:p>
          <a:p>
            <a:pPr lvl="1"/>
            <a:r>
              <a:rPr lang="en-US" sz="1800" b="0" dirty="0"/>
              <a:t>Available from Cloud Computing Platforms (e.g. AWS)</a:t>
            </a:r>
          </a:p>
          <a:p>
            <a:pPr lvl="1"/>
            <a:endParaRPr lang="en-US" sz="1800" b="0" dirty="0"/>
          </a:p>
          <a:p>
            <a:pPr lvl="1"/>
            <a:r>
              <a:rPr lang="en-US" sz="1800" b="0" dirty="0"/>
              <a:t>There will be demo this and next week on how to use this.</a:t>
            </a:r>
          </a:p>
        </p:txBody>
      </p:sp>
      <p:sp>
        <p:nvSpPr>
          <p:cNvPr id="3" name="Title 2">
            <a:extLst>
              <a:ext uri="{FF2B5EF4-FFF2-40B4-BE49-F238E27FC236}">
                <a16:creationId xmlns:a16="http://schemas.microsoft.com/office/drawing/2014/main" id="{77F96D52-CBF0-5D42-8E3B-6070B16348B3}"/>
              </a:ext>
            </a:extLst>
          </p:cNvPr>
          <p:cNvSpPr>
            <a:spLocks noGrp="1"/>
          </p:cNvSpPr>
          <p:nvPr>
            <p:ph type="title"/>
          </p:nvPr>
        </p:nvSpPr>
        <p:spPr/>
        <p:txBody>
          <a:bodyPr/>
          <a:lstStyle/>
          <a:p>
            <a:r>
              <a:rPr lang="en-US" dirty="0"/>
              <a:t>OS: Windows, OS, Linux</a:t>
            </a:r>
          </a:p>
        </p:txBody>
      </p:sp>
      <p:pic>
        <p:nvPicPr>
          <p:cNvPr id="1026" name="Picture 2" descr="Windows Vs Mac Vs Linux: 10 Funny Jokes In Pictures">
            <a:extLst>
              <a:ext uri="{FF2B5EF4-FFF2-40B4-BE49-F238E27FC236}">
                <a16:creationId xmlns:a16="http://schemas.microsoft.com/office/drawing/2014/main" id="{23E79C9E-1B7D-634A-BE67-489352DF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963" y="314593"/>
            <a:ext cx="3916351" cy="17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0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Programming Language: 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702725" y="1666731"/>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2" name="TextBox 11">
            <a:extLst>
              <a:ext uri="{FF2B5EF4-FFF2-40B4-BE49-F238E27FC236}">
                <a16:creationId xmlns:a16="http://schemas.microsoft.com/office/drawing/2014/main" id="{A7B5F8DE-14CA-7649-BE4A-77556FE16F60}"/>
              </a:ext>
            </a:extLst>
          </p:cNvPr>
          <p:cNvSpPr txBox="1"/>
          <p:nvPr/>
        </p:nvSpPr>
        <p:spPr>
          <a:xfrm>
            <a:off x="6751860" y="186845"/>
            <a:ext cx="1906552" cy="369332"/>
          </a:xfrm>
          <a:prstGeom prst="rect">
            <a:avLst/>
          </a:prstGeom>
          <a:noFill/>
        </p:spPr>
        <p:txBody>
          <a:bodyPr wrap="square">
            <a:spAutoFit/>
          </a:bodyPr>
          <a:lstStyle/>
          <a:p>
            <a:r>
              <a:rPr lang="en-US" dirty="0"/>
              <a:t>“Learn as we go”</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706500" y="3419572"/>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726824" y="4944665"/>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1412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4F04A-6000-2444-83B3-DCD47893150E}"/>
              </a:ext>
            </a:extLst>
          </p:cNvPr>
          <p:cNvSpPr>
            <a:spLocks noGrp="1"/>
          </p:cNvSpPr>
          <p:nvPr>
            <p:ph type="title"/>
          </p:nvPr>
        </p:nvSpPr>
        <p:spPr/>
        <p:txBody>
          <a:bodyPr/>
          <a:lstStyle/>
          <a:p>
            <a:r>
              <a:rPr lang="en-US" dirty="0"/>
              <a:t>Source Control: Branch</a:t>
            </a:r>
          </a:p>
        </p:txBody>
      </p:sp>
      <p:pic>
        <p:nvPicPr>
          <p:cNvPr id="5128" name="Picture 8" descr="Git Installation Along With It's Commands. | by Balson Gorai | Beginner's  Guide to Mobile Web Development | Medium">
            <a:extLst>
              <a:ext uri="{FF2B5EF4-FFF2-40B4-BE49-F238E27FC236}">
                <a16:creationId xmlns:a16="http://schemas.microsoft.com/office/drawing/2014/main" id="{69DEBF5B-AB4E-2A41-9BD6-96743335A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19" r="24516"/>
          <a:stretch/>
        </p:blipFill>
        <p:spPr bwMode="auto">
          <a:xfrm>
            <a:off x="6750364" y="187551"/>
            <a:ext cx="1870723" cy="10758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25BCB25-1832-5C49-8117-C41840AF0CB0}"/>
              </a:ext>
            </a:extLst>
          </p:cNvPr>
          <p:cNvSpPr/>
          <p:nvPr/>
        </p:nvSpPr>
        <p:spPr>
          <a:xfrm>
            <a:off x="2171193"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F0015-8441-F64E-AC5F-9BFE05EEB9D3}"/>
              </a:ext>
            </a:extLst>
          </p:cNvPr>
          <p:cNvSpPr txBox="1"/>
          <p:nvPr/>
        </p:nvSpPr>
        <p:spPr>
          <a:xfrm>
            <a:off x="560875" y="3437971"/>
            <a:ext cx="1551835" cy="369332"/>
          </a:xfrm>
          <a:prstGeom prst="rect">
            <a:avLst/>
          </a:prstGeom>
          <a:noFill/>
        </p:spPr>
        <p:txBody>
          <a:bodyPr wrap="none" rtlCol="0">
            <a:spAutoFit/>
          </a:bodyPr>
          <a:lstStyle/>
          <a:p>
            <a:r>
              <a:rPr lang="en-US" dirty="0"/>
              <a:t>Master branch</a:t>
            </a:r>
          </a:p>
        </p:txBody>
      </p:sp>
      <p:sp>
        <p:nvSpPr>
          <p:cNvPr id="36" name="Oval 35">
            <a:extLst>
              <a:ext uri="{FF2B5EF4-FFF2-40B4-BE49-F238E27FC236}">
                <a16:creationId xmlns:a16="http://schemas.microsoft.com/office/drawing/2014/main" id="{8D803039-970C-344A-920F-C3A642F8F4D0}"/>
              </a:ext>
            </a:extLst>
          </p:cNvPr>
          <p:cNvSpPr/>
          <p:nvPr/>
        </p:nvSpPr>
        <p:spPr>
          <a:xfrm>
            <a:off x="3270266" y="3310666"/>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F671C12-407D-DF45-8DEA-87C4F0E4CB79}"/>
              </a:ext>
            </a:extLst>
          </p:cNvPr>
          <p:cNvCxnSpPr>
            <a:cxnSpLocks/>
            <a:stCxn id="2" idx="6"/>
            <a:endCxn id="36" idx="2"/>
          </p:cNvCxnSpPr>
          <p:nvPr/>
        </p:nvCxnSpPr>
        <p:spPr>
          <a:xfrm>
            <a:off x="2795136" y="3622638"/>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EA92446E-D1A3-A04C-8AD3-FBB6AF830512}"/>
              </a:ext>
            </a:extLst>
          </p:cNvPr>
          <p:cNvSpPr/>
          <p:nvPr/>
        </p:nvSpPr>
        <p:spPr>
          <a:xfrm>
            <a:off x="4369339" y="3352792"/>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E9CB3D2-39A9-4F4C-B072-07A5E1267DB5}"/>
              </a:ext>
            </a:extLst>
          </p:cNvPr>
          <p:cNvCxnSpPr>
            <a:cxnSpLocks/>
            <a:endCxn id="38" idx="2"/>
          </p:cNvCxnSpPr>
          <p:nvPr/>
        </p:nvCxnSpPr>
        <p:spPr>
          <a:xfrm>
            <a:off x="3894209" y="3664764"/>
            <a:ext cx="475130"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91803-450A-5A4B-B4F8-E88598852F53}"/>
              </a:ext>
            </a:extLst>
          </p:cNvPr>
          <p:cNvSpPr txBox="1"/>
          <p:nvPr/>
        </p:nvSpPr>
        <p:spPr>
          <a:xfrm>
            <a:off x="2112710" y="3049056"/>
            <a:ext cx="740908" cy="261610"/>
          </a:xfrm>
          <a:prstGeom prst="rect">
            <a:avLst/>
          </a:prstGeom>
          <a:noFill/>
        </p:spPr>
        <p:txBody>
          <a:bodyPr wrap="none" rtlCol="0">
            <a:spAutoFit/>
          </a:bodyPr>
          <a:lstStyle/>
          <a:p>
            <a:r>
              <a:rPr lang="en-US" sz="1050" b="1" dirty="0">
                <a:solidFill>
                  <a:schemeClr val="accent4">
                    <a:lumMod val="50000"/>
                  </a:schemeClr>
                </a:solidFill>
              </a:rPr>
              <a:t>Commit 1</a:t>
            </a:r>
          </a:p>
        </p:txBody>
      </p:sp>
      <p:sp>
        <p:nvSpPr>
          <p:cNvPr id="46" name="TextBox 45">
            <a:extLst>
              <a:ext uri="{FF2B5EF4-FFF2-40B4-BE49-F238E27FC236}">
                <a16:creationId xmlns:a16="http://schemas.microsoft.com/office/drawing/2014/main" id="{9C0E8080-32A6-B542-AF85-6F6AB2AA5FD4}"/>
              </a:ext>
            </a:extLst>
          </p:cNvPr>
          <p:cNvSpPr txBox="1"/>
          <p:nvPr/>
        </p:nvSpPr>
        <p:spPr>
          <a:xfrm>
            <a:off x="3211783" y="3049056"/>
            <a:ext cx="724878" cy="253916"/>
          </a:xfrm>
          <a:prstGeom prst="rect">
            <a:avLst/>
          </a:prstGeom>
          <a:noFill/>
        </p:spPr>
        <p:txBody>
          <a:bodyPr wrap="none" rtlCol="0">
            <a:spAutoFit/>
          </a:bodyPr>
          <a:lstStyle/>
          <a:p>
            <a:r>
              <a:rPr lang="en-US" sz="1050" b="1" dirty="0">
                <a:solidFill>
                  <a:schemeClr val="accent4">
                    <a:lumMod val="50000"/>
                  </a:schemeClr>
                </a:solidFill>
              </a:rPr>
              <a:t>Commit 2</a:t>
            </a:r>
          </a:p>
        </p:txBody>
      </p:sp>
      <p:sp>
        <p:nvSpPr>
          <p:cNvPr id="47" name="TextBox 46">
            <a:extLst>
              <a:ext uri="{FF2B5EF4-FFF2-40B4-BE49-F238E27FC236}">
                <a16:creationId xmlns:a16="http://schemas.microsoft.com/office/drawing/2014/main" id="{9F9CCB2E-A7A6-1046-87F3-81729EB1E3A7}"/>
              </a:ext>
            </a:extLst>
          </p:cNvPr>
          <p:cNvSpPr txBox="1"/>
          <p:nvPr/>
        </p:nvSpPr>
        <p:spPr>
          <a:xfrm>
            <a:off x="4318871" y="3052274"/>
            <a:ext cx="724878" cy="253916"/>
          </a:xfrm>
          <a:prstGeom prst="rect">
            <a:avLst/>
          </a:prstGeom>
          <a:noFill/>
        </p:spPr>
        <p:txBody>
          <a:bodyPr wrap="none" rtlCol="0">
            <a:spAutoFit/>
          </a:bodyPr>
          <a:lstStyle/>
          <a:p>
            <a:r>
              <a:rPr lang="en-US" sz="1050" b="1" dirty="0">
                <a:solidFill>
                  <a:schemeClr val="accent4">
                    <a:lumMod val="50000"/>
                  </a:schemeClr>
                </a:solidFill>
              </a:rPr>
              <a:t>Commit 3</a:t>
            </a:r>
          </a:p>
        </p:txBody>
      </p:sp>
      <p:cxnSp>
        <p:nvCxnSpPr>
          <p:cNvPr id="48" name="Straight Arrow Connector 47">
            <a:extLst>
              <a:ext uri="{FF2B5EF4-FFF2-40B4-BE49-F238E27FC236}">
                <a16:creationId xmlns:a16="http://schemas.microsoft.com/office/drawing/2014/main" id="{29F6B4C2-0BC6-A34A-8932-7C640842437B}"/>
              </a:ext>
            </a:extLst>
          </p:cNvPr>
          <p:cNvCxnSpPr>
            <a:cxnSpLocks/>
            <a:stCxn id="38" idx="4"/>
            <a:endCxn id="49" idx="0"/>
          </p:cNvCxnSpPr>
          <p:nvPr/>
        </p:nvCxnSpPr>
        <p:spPr>
          <a:xfrm flipH="1">
            <a:off x="4681310" y="3976735"/>
            <a:ext cx="1" cy="576253"/>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015F45D-1A54-FD45-A2E7-4D81EDE05AAB}"/>
              </a:ext>
            </a:extLst>
          </p:cNvPr>
          <p:cNvSpPr/>
          <p:nvPr/>
        </p:nvSpPr>
        <p:spPr>
          <a:xfrm>
            <a:off x="4369338"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9246149-5A28-544F-AA1D-E85E02AE9D77}"/>
              </a:ext>
            </a:extLst>
          </p:cNvPr>
          <p:cNvCxnSpPr>
            <a:cxnSpLocks/>
            <a:stCxn id="49" idx="6"/>
            <a:endCxn id="51" idx="2"/>
          </p:cNvCxnSpPr>
          <p:nvPr/>
        </p:nvCxnSpPr>
        <p:spPr>
          <a:xfrm>
            <a:off x="4993281"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D429919D-1DEB-6140-BB44-DC203120FFC3}"/>
              </a:ext>
            </a:extLst>
          </p:cNvPr>
          <p:cNvSpPr/>
          <p:nvPr/>
        </p:nvSpPr>
        <p:spPr>
          <a:xfrm>
            <a:off x="5403865"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B584086-54DF-DE43-AE00-CD04CE671F4C}"/>
              </a:ext>
            </a:extLst>
          </p:cNvPr>
          <p:cNvCxnSpPr>
            <a:cxnSpLocks/>
            <a:endCxn id="54" idx="2"/>
          </p:cNvCxnSpPr>
          <p:nvPr/>
        </p:nvCxnSpPr>
        <p:spPr>
          <a:xfrm>
            <a:off x="6027808" y="4864960"/>
            <a:ext cx="410584" cy="0"/>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3892BDA0-C01D-5340-A744-BCFF57C0DEAB}"/>
              </a:ext>
            </a:extLst>
          </p:cNvPr>
          <p:cNvSpPr/>
          <p:nvPr/>
        </p:nvSpPr>
        <p:spPr>
          <a:xfrm>
            <a:off x="6438392" y="4552988"/>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61B0D26-F6E2-F64E-9DFD-54616C58E479}"/>
              </a:ext>
            </a:extLst>
          </p:cNvPr>
          <p:cNvCxnSpPr>
            <a:cxnSpLocks/>
            <a:endCxn id="66" idx="2"/>
          </p:cNvCxnSpPr>
          <p:nvPr/>
        </p:nvCxnSpPr>
        <p:spPr>
          <a:xfrm flipV="1">
            <a:off x="4993281" y="3663859"/>
            <a:ext cx="909682" cy="906"/>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79B4E426-6D9C-5840-8F9B-35E35C685B4A}"/>
              </a:ext>
            </a:extLst>
          </p:cNvPr>
          <p:cNvSpPr/>
          <p:nvPr/>
        </p:nvSpPr>
        <p:spPr>
          <a:xfrm>
            <a:off x="7256784" y="3352791"/>
            <a:ext cx="623943" cy="623943"/>
          </a:xfrm>
          <a:prstGeom prst="ellipse">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7BB0943-E717-4448-9AD8-4EEF0C403F2D}"/>
              </a:ext>
            </a:extLst>
          </p:cNvPr>
          <p:cNvCxnSpPr>
            <a:cxnSpLocks/>
            <a:stCxn id="54" idx="7"/>
            <a:endCxn id="57" idx="3"/>
          </p:cNvCxnSpPr>
          <p:nvPr/>
        </p:nvCxnSpPr>
        <p:spPr>
          <a:xfrm flipV="1">
            <a:off x="6970961" y="3885360"/>
            <a:ext cx="377197" cy="759002"/>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C96F8BC-9728-7D41-9B14-5A203BA5AE58}"/>
              </a:ext>
            </a:extLst>
          </p:cNvPr>
          <p:cNvSpPr txBox="1"/>
          <p:nvPr/>
        </p:nvSpPr>
        <p:spPr>
          <a:xfrm>
            <a:off x="2612211" y="4680293"/>
            <a:ext cx="1635448" cy="369332"/>
          </a:xfrm>
          <a:prstGeom prst="rect">
            <a:avLst/>
          </a:prstGeom>
          <a:noFill/>
        </p:spPr>
        <p:txBody>
          <a:bodyPr wrap="none" rtlCol="0">
            <a:spAutoFit/>
          </a:bodyPr>
          <a:lstStyle/>
          <a:p>
            <a:r>
              <a:rPr lang="en-US" dirty="0"/>
              <a:t>another branch</a:t>
            </a:r>
          </a:p>
        </p:txBody>
      </p:sp>
      <p:sp>
        <p:nvSpPr>
          <p:cNvPr id="63" name="TextBox 62">
            <a:extLst>
              <a:ext uri="{FF2B5EF4-FFF2-40B4-BE49-F238E27FC236}">
                <a16:creationId xmlns:a16="http://schemas.microsoft.com/office/drawing/2014/main" id="{9CC368C2-AC4E-9644-B490-C86B9C0AA6FC}"/>
              </a:ext>
            </a:extLst>
          </p:cNvPr>
          <p:cNvSpPr txBox="1"/>
          <p:nvPr/>
        </p:nvSpPr>
        <p:spPr>
          <a:xfrm>
            <a:off x="5353397" y="5234987"/>
            <a:ext cx="724878" cy="253916"/>
          </a:xfrm>
          <a:prstGeom prst="rect">
            <a:avLst/>
          </a:prstGeom>
          <a:noFill/>
        </p:spPr>
        <p:txBody>
          <a:bodyPr wrap="none" rtlCol="0">
            <a:spAutoFit/>
          </a:bodyPr>
          <a:lstStyle/>
          <a:p>
            <a:r>
              <a:rPr lang="en-US" sz="1050" b="1" dirty="0">
                <a:solidFill>
                  <a:schemeClr val="accent4">
                    <a:lumMod val="50000"/>
                  </a:schemeClr>
                </a:solidFill>
              </a:rPr>
              <a:t>Commit 4</a:t>
            </a:r>
          </a:p>
        </p:txBody>
      </p:sp>
      <p:sp>
        <p:nvSpPr>
          <p:cNvPr id="64" name="TextBox 63">
            <a:extLst>
              <a:ext uri="{FF2B5EF4-FFF2-40B4-BE49-F238E27FC236}">
                <a16:creationId xmlns:a16="http://schemas.microsoft.com/office/drawing/2014/main" id="{EAB87953-519D-6940-ACA3-B73973B37EF9}"/>
              </a:ext>
            </a:extLst>
          </p:cNvPr>
          <p:cNvSpPr txBox="1"/>
          <p:nvPr/>
        </p:nvSpPr>
        <p:spPr>
          <a:xfrm>
            <a:off x="6337457" y="5234987"/>
            <a:ext cx="724878" cy="253916"/>
          </a:xfrm>
          <a:prstGeom prst="rect">
            <a:avLst/>
          </a:prstGeom>
          <a:noFill/>
        </p:spPr>
        <p:txBody>
          <a:bodyPr wrap="none" rtlCol="0">
            <a:spAutoFit/>
          </a:bodyPr>
          <a:lstStyle/>
          <a:p>
            <a:r>
              <a:rPr lang="en-US" sz="1050" b="1" dirty="0">
                <a:solidFill>
                  <a:schemeClr val="accent4">
                    <a:lumMod val="50000"/>
                  </a:schemeClr>
                </a:solidFill>
              </a:rPr>
              <a:t>Commit 5</a:t>
            </a:r>
          </a:p>
        </p:txBody>
      </p:sp>
      <p:sp>
        <p:nvSpPr>
          <p:cNvPr id="65" name="TextBox 64">
            <a:extLst>
              <a:ext uri="{FF2B5EF4-FFF2-40B4-BE49-F238E27FC236}">
                <a16:creationId xmlns:a16="http://schemas.microsoft.com/office/drawing/2014/main" id="{2640AA42-BA15-A342-8AE6-26C1EFD8EDA3}"/>
              </a:ext>
            </a:extLst>
          </p:cNvPr>
          <p:cNvSpPr txBox="1"/>
          <p:nvPr/>
        </p:nvSpPr>
        <p:spPr>
          <a:xfrm>
            <a:off x="5774520" y="3056750"/>
            <a:ext cx="724878" cy="253916"/>
          </a:xfrm>
          <a:prstGeom prst="rect">
            <a:avLst/>
          </a:prstGeom>
          <a:noFill/>
        </p:spPr>
        <p:txBody>
          <a:bodyPr wrap="none" rtlCol="0">
            <a:spAutoFit/>
          </a:bodyPr>
          <a:lstStyle/>
          <a:p>
            <a:r>
              <a:rPr lang="en-US" sz="1050" b="1" dirty="0">
                <a:solidFill>
                  <a:schemeClr val="accent4">
                    <a:lumMod val="50000"/>
                  </a:schemeClr>
                </a:solidFill>
              </a:rPr>
              <a:t>Commit 6</a:t>
            </a:r>
          </a:p>
        </p:txBody>
      </p:sp>
      <p:sp>
        <p:nvSpPr>
          <p:cNvPr id="66" name="Oval 65">
            <a:extLst>
              <a:ext uri="{FF2B5EF4-FFF2-40B4-BE49-F238E27FC236}">
                <a16:creationId xmlns:a16="http://schemas.microsoft.com/office/drawing/2014/main" id="{3D0C0D68-3B6C-1247-87AC-59B39F50ED71}"/>
              </a:ext>
            </a:extLst>
          </p:cNvPr>
          <p:cNvSpPr/>
          <p:nvPr/>
        </p:nvSpPr>
        <p:spPr>
          <a:xfrm>
            <a:off x="5902963" y="3351887"/>
            <a:ext cx="623943" cy="623943"/>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F8D5293-387F-F943-92E0-E34F5BD7DCE8}"/>
              </a:ext>
            </a:extLst>
          </p:cNvPr>
          <p:cNvCxnSpPr>
            <a:cxnSpLocks/>
            <a:stCxn id="66" idx="6"/>
            <a:endCxn id="57" idx="2"/>
          </p:cNvCxnSpPr>
          <p:nvPr/>
        </p:nvCxnSpPr>
        <p:spPr>
          <a:xfrm>
            <a:off x="6526906" y="3663859"/>
            <a:ext cx="729878" cy="904"/>
          </a:xfrm>
          <a:prstGeom prst="straightConnector1">
            <a:avLst/>
          </a:prstGeom>
          <a:ln>
            <a:solidFill>
              <a:schemeClr val="accent4">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B3EEAA9-8EAF-7E42-BDE6-F4D72C9708C1}"/>
              </a:ext>
            </a:extLst>
          </p:cNvPr>
          <p:cNvSpPr txBox="1"/>
          <p:nvPr/>
        </p:nvSpPr>
        <p:spPr>
          <a:xfrm>
            <a:off x="7206316" y="3056750"/>
            <a:ext cx="1154483" cy="253916"/>
          </a:xfrm>
          <a:prstGeom prst="rect">
            <a:avLst/>
          </a:prstGeom>
          <a:noFill/>
        </p:spPr>
        <p:txBody>
          <a:bodyPr wrap="none" rtlCol="0">
            <a:spAutoFit/>
          </a:bodyPr>
          <a:lstStyle/>
          <a:p>
            <a:r>
              <a:rPr lang="en-US" sz="1050" b="1" dirty="0">
                <a:solidFill>
                  <a:schemeClr val="accent4">
                    <a:lumMod val="50000"/>
                  </a:schemeClr>
                </a:solidFill>
              </a:rPr>
              <a:t>Merge, Commit 7</a:t>
            </a:r>
          </a:p>
        </p:txBody>
      </p:sp>
    </p:spTree>
    <p:extLst>
      <p:ext uri="{BB962C8B-B14F-4D97-AF65-F5344CB8AC3E}">
        <p14:creationId xmlns:p14="http://schemas.microsoft.com/office/powerpoint/2010/main" val="148615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753533" y="3429000"/>
            <a:ext cx="3818467" cy="319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152967" y="4215078"/>
            <a:ext cx="1798756" cy="1058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3283405" y="1727107"/>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2810418" y="2195837"/>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11037299">
            <a:off x="5244702" y="2867439"/>
            <a:ext cx="1837344" cy="1861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19334004">
            <a:off x="6560539" y="3916512"/>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nvGrpSpPr>
          <p:cNvPr id="24" name="Group 23">
            <a:extLst>
              <a:ext uri="{FF2B5EF4-FFF2-40B4-BE49-F238E27FC236}">
                <a16:creationId xmlns:a16="http://schemas.microsoft.com/office/drawing/2014/main" id="{7A2FC202-2DD3-9B42-B9DD-1A21521EE1F6}"/>
              </a:ext>
            </a:extLst>
          </p:cNvPr>
          <p:cNvGrpSpPr/>
          <p:nvPr/>
        </p:nvGrpSpPr>
        <p:grpSpPr>
          <a:xfrm>
            <a:off x="5599870" y="456385"/>
            <a:ext cx="3088369" cy="1970284"/>
            <a:chOff x="5541635" y="486653"/>
            <a:chExt cx="3430909" cy="2188814"/>
          </a:xfrm>
        </p:grpSpPr>
        <p:pic>
          <p:nvPicPr>
            <p:cNvPr id="25" name="Picture 24">
              <a:extLst>
                <a:ext uri="{FF2B5EF4-FFF2-40B4-BE49-F238E27FC236}">
                  <a16:creationId xmlns:a16="http://schemas.microsoft.com/office/drawing/2014/main" id="{82AF2FFA-2219-CE45-A931-6BA67332A4C0}"/>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6" name="Picture 2" descr="GitHub Key Features Now Free For All Users - Somag News">
              <a:extLst>
                <a:ext uri="{FF2B5EF4-FFF2-40B4-BE49-F238E27FC236}">
                  <a16:creationId xmlns:a16="http://schemas.microsoft.com/office/drawing/2014/main" id="{39E3ECCC-1601-B740-9A7D-F1EA3CD5C573}"/>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55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190023" cy="707886"/>
          </a:xfrm>
          <a:prstGeom prst="rect">
            <a:avLst/>
          </a:prstGeom>
          <a:noFill/>
        </p:spPr>
        <p:txBody>
          <a:bodyPr wrap="none" rtlCol="0">
            <a:spAutoFit/>
          </a:bodyPr>
          <a:lstStyle/>
          <a:p>
            <a:r>
              <a:rPr lang="en-US" sz="4000" dirty="0"/>
              <a:t>The WHO</a:t>
            </a:r>
          </a:p>
        </p:txBody>
      </p:sp>
    </p:spTree>
    <p:extLst>
      <p:ext uri="{BB962C8B-B14F-4D97-AF65-F5344CB8AC3E}">
        <p14:creationId xmlns:p14="http://schemas.microsoft.com/office/powerpoint/2010/main" val="271634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D4B4BD-8E75-B24B-B416-5C9A7F8853B8}"/>
              </a:ext>
            </a:extLst>
          </p:cNvPr>
          <p:cNvGrpSpPr/>
          <p:nvPr/>
        </p:nvGrpSpPr>
        <p:grpSpPr>
          <a:xfrm>
            <a:off x="649126" y="3589866"/>
            <a:ext cx="2765097" cy="2311400"/>
            <a:chOff x="1185333" y="3725332"/>
            <a:chExt cx="3190058" cy="2605215"/>
          </a:xfrm>
        </p:grpSpPr>
        <p:pic>
          <p:nvPicPr>
            <p:cNvPr id="1028" name="Picture 4" descr="Single sketch open laptop Royalty Free Vector Image">
              <a:extLst>
                <a:ext uri="{FF2B5EF4-FFF2-40B4-BE49-F238E27FC236}">
                  <a16:creationId xmlns:a16="http://schemas.microsoft.com/office/drawing/2014/main" id="{F32FC36C-2169-3243-9373-6FBE1ED6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4" b="16359"/>
            <a:stretch/>
          </p:blipFill>
          <p:spPr bwMode="auto">
            <a:xfrm>
              <a:off x="1185333" y="3725332"/>
              <a:ext cx="3190058" cy="2605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it Installation Along With It's Commands. | by Balson Gorai | Beginner's  Guide to Mobile Web Development | Medium">
              <a:extLst>
                <a:ext uri="{FF2B5EF4-FFF2-40B4-BE49-F238E27FC236}">
                  <a16:creationId xmlns:a16="http://schemas.microsoft.com/office/drawing/2014/main" id="{6DFE7796-1AD9-9E4D-8A63-6C0960DD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142FB4-B11F-F94E-9184-9B9496F056EF}"/>
              </a:ext>
            </a:extLst>
          </p:cNvPr>
          <p:cNvGrpSpPr/>
          <p:nvPr/>
        </p:nvGrpSpPr>
        <p:grpSpPr>
          <a:xfrm>
            <a:off x="1418975" y="2000272"/>
            <a:ext cx="2376250" cy="1842038"/>
            <a:chOff x="1418975" y="2000272"/>
            <a:chExt cx="2376250" cy="1842038"/>
          </a:xfrm>
        </p:grpSpPr>
        <p:pic>
          <p:nvPicPr>
            <p:cNvPr id="1032" name="Picture 8" descr="Sketch arrow Direction design graphic Royalty Free Vector">
              <a:extLst>
                <a:ext uri="{FF2B5EF4-FFF2-40B4-BE49-F238E27FC236}">
                  <a16:creationId xmlns:a16="http://schemas.microsoft.com/office/drawing/2014/main" id="{CA4C74C7-AFCE-9749-B8F4-8FFE3B107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252073">
              <a:off x="1977090" y="2000272"/>
              <a:ext cx="1818135" cy="1842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3FEEC-C10A-9A41-8756-9D35282AF879}"/>
                </a:ext>
              </a:extLst>
            </p:cNvPr>
            <p:cNvSpPr txBox="1"/>
            <p:nvPr/>
          </p:nvSpPr>
          <p:spPr>
            <a:xfrm rot="19334004">
              <a:off x="1418975" y="2519084"/>
              <a:ext cx="986167"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Push</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grpSp>
        <p:nvGrpSpPr>
          <p:cNvPr id="12" name="Group 11">
            <a:extLst>
              <a:ext uri="{FF2B5EF4-FFF2-40B4-BE49-F238E27FC236}">
                <a16:creationId xmlns:a16="http://schemas.microsoft.com/office/drawing/2014/main" id="{CE5E2C71-CA8F-6F43-9AFD-9954260D65C4}"/>
              </a:ext>
            </a:extLst>
          </p:cNvPr>
          <p:cNvGrpSpPr/>
          <p:nvPr/>
        </p:nvGrpSpPr>
        <p:grpSpPr>
          <a:xfrm>
            <a:off x="6064547" y="3752852"/>
            <a:ext cx="2765097" cy="2148414"/>
            <a:chOff x="1185333" y="3909036"/>
            <a:chExt cx="3190058" cy="2421511"/>
          </a:xfrm>
        </p:grpSpPr>
        <p:pic>
          <p:nvPicPr>
            <p:cNvPr id="13" name="Picture 4" descr="Single sketch open laptop Royalty Free Vector Image">
              <a:extLst>
                <a:ext uri="{FF2B5EF4-FFF2-40B4-BE49-F238E27FC236}">
                  <a16:creationId xmlns:a16="http://schemas.microsoft.com/office/drawing/2014/main" id="{62FE753F-5ABF-5748-A16C-0C59EE2B7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6" b="16359"/>
            <a:stretch/>
          </p:blipFill>
          <p:spPr bwMode="auto">
            <a:xfrm>
              <a:off x="1185333" y="3909036"/>
              <a:ext cx="3190058" cy="24215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it Installation Along With It's Commands. | by Balson Gorai | Beginner's  Guide to Mobile Web Development | Medium">
              <a:extLst>
                <a:ext uri="{FF2B5EF4-FFF2-40B4-BE49-F238E27FC236}">
                  <a16:creationId xmlns:a16="http://schemas.microsoft.com/office/drawing/2014/main" id="{D5188034-D8D3-AE4E-85E9-3E92EF053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19" r="24516"/>
            <a:stretch/>
          </p:blipFill>
          <p:spPr bwMode="auto">
            <a:xfrm>
              <a:off x="1519032" y="4366919"/>
              <a:ext cx="1502733" cy="864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46B3307C-3789-4A47-B2F2-F73348EB4B81}"/>
              </a:ext>
            </a:extLst>
          </p:cNvPr>
          <p:cNvGrpSpPr/>
          <p:nvPr/>
        </p:nvGrpSpPr>
        <p:grpSpPr>
          <a:xfrm>
            <a:off x="3484178" y="174842"/>
            <a:ext cx="3088369" cy="1970284"/>
            <a:chOff x="5541635" y="486653"/>
            <a:chExt cx="3430909" cy="2188814"/>
          </a:xfrm>
        </p:grpSpPr>
        <p:pic>
          <p:nvPicPr>
            <p:cNvPr id="20" name="Picture 19">
              <a:extLst>
                <a:ext uri="{FF2B5EF4-FFF2-40B4-BE49-F238E27FC236}">
                  <a16:creationId xmlns:a16="http://schemas.microsoft.com/office/drawing/2014/main" id="{6D28C30D-B315-3847-A19F-C052AC100125}"/>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9862" b="89792" l="6402" r="92936">
                          <a14:foregroundMark x1="31788" y1="19204" x2="31788" y2="19204"/>
                          <a14:foregroundMark x1="31788" y1="19204" x2="31788" y2="19204"/>
                          <a14:foregroundMark x1="31788" y1="19204" x2="31788" y2="19204"/>
                          <a14:foregroundMark x1="32340" y1="19204" x2="38631" y2="15052"/>
                          <a14:foregroundMark x1="60044" y1="88408" x2="69647" y2="88927"/>
                          <a14:foregroundMark x1="7064" y1="57958" x2="6512" y2="63149"/>
                          <a14:foregroundMark x1="92936" y1="57093" x2="92605" y2="64879"/>
                          <a14:backgroundMark x1="34547" y1="60035" x2="34547" y2="60035"/>
                          <a14:backgroundMark x1="32892" y1="45848" x2="58057" y2="55363"/>
                        </a14:backgroundRemoval>
                      </a14:imgEffect>
                    </a14:imgLayer>
                  </a14:imgProps>
                </a:ext>
              </a:extLst>
            </a:blip>
            <a:stretch>
              <a:fillRect/>
            </a:stretch>
          </p:blipFill>
          <p:spPr>
            <a:xfrm>
              <a:off x="5541635" y="486653"/>
              <a:ext cx="3430909" cy="2188814"/>
            </a:xfrm>
            <a:prstGeom prst="rect">
              <a:avLst/>
            </a:prstGeom>
          </p:spPr>
        </p:pic>
        <p:pic>
          <p:nvPicPr>
            <p:cNvPr id="21" name="Picture 2" descr="GitHub Key Features Now Free For All Users - Somag News">
              <a:extLst>
                <a:ext uri="{FF2B5EF4-FFF2-40B4-BE49-F238E27FC236}">
                  <a16:creationId xmlns:a16="http://schemas.microsoft.com/office/drawing/2014/main" id="{25C51D5A-FDFF-C14A-BC4D-BA7BC054084A}"/>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18532" t="4372" r="20331"/>
            <a:stretch/>
          </p:blipFill>
          <p:spPr bwMode="auto">
            <a:xfrm>
              <a:off x="6639507" y="1174176"/>
              <a:ext cx="933422" cy="852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B952DAA-48E4-BC48-968A-5E396CC5BC85}"/>
              </a:ext>
            </a:extLst>
          </p:cNvPr>
          <p:cNvGrpSpPr/>
          <p:nvPr/>
        </p:nvGrpSpPr>
        <p:grpSpPr>
          <a:xfrm>
            <a:off x="5841611" y="1967676"/>
            <a:ext cx="1761178" cy="1647706"/>
            <a:chOff x="5841611" y="1967676"/>
            <a:chExt cx="1761178" cy="1647706"/>
          </a:xfrm>
        </p:grpSpPr>
        <p:pic>
          <p:nvPicPr>
            <p:cNvPr id="14" name="Picture 8" descr="Sketch arrow Direction design graphic Royalty Free Vector">
              <a:extLst>
                <a:ext uri="{FF2B5EF4-FFF2-40B4-BE49-F238E27FC236}">
                  <a16:creationId xmlns:a16="http://schemas.microsoft.com/office/drawing/2014/main" id="{FDFDBC49-6423-2D4B-BF13-8D506E855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rot="6132555">
              <a:off x="5851684" y="2072914"/>
              <a:ext cx="1532395" cy="1552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5CF45F-2D8E-7A4A-B20C-7D27A4FBC106}"/>
                </a:ext>
              </a:extLst>
            </p:cNvPr>
            <p:cNvSpPr txBox="1"/>
            <p:nvPr/>
          </p:nvSpPr>
          <p:spPr>
            <a:xfrm rot="21018979">
              <a:off x="6791348" y="1967676"/>
              <a:ext cx="811441" cy="461665"/>
            </a:xfrm>
            <a:prstGeom prst="rect">
              <a:avLst/>
            </a:prstGeom>
            <a:noFill/>
          </p:spPr>
          <p:txBody>
            <a:bodyPr wrap="none" rtlCol="0">
              <a:spAutoFit/>
            </a:bodyPr>
            <a:lstStyle/>
            <a:p>
              <a:r>
                <a:rPr lang="en-US" altLang="zh-CN" sz="2400" b="1" dirty="0">
                  <a:solidFill>
                    <a:schemeClr val="accent4">
                      <a:lumMod val="50000"/>
                    </a:schemeClr>
                  </a:solidFill>
                  <a:latin typeface="Cavolini" panose="03000502040302020204" pitchFamily="66" charset="0"/>
                  <a:cs typeface="Cavolini" panose="03000502040302020204" pitchFamily="66" charset="0"/>
                </a:rPr>
                <a:t>Pull</a:t>
              </a:r>
              <a:endParaRPr lang="en-US" sz="2400" b="1" dirty="0">
                <a:solidFill>
                  <a:schemeClr val="accent4">
                    <a:lumMod val="50000"/>
                  </a:schemeClr>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13684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5B414-33A4-BF47-A589-78F63453D29E}"/>
              </a:ext>
            </a:extLst>
          </p:cNvPr>
          <p:cNvSpPr>
            <a:spLocks noGrp="1"/>
          </p:cNvSpPr>
          <p:nvPr>
            <p:ph type="body" sz="quarter" idx="11"/>
          </p:nvPr>
        </p:nvSpPr>
        <p:spPr>
          <a:xfrm>
            <a:off x="1147577" y="1843257"/>
            <a:ext cx="5608330" cy="4015497"/>
          </a:xfrm>
        </p:spPr>
        <p:txBody>
          <a:bodyPr/>
          <a:lstStyle/>
          <a:p>
            <a:endParaRPr lang="en-US" b="0" dirty="0"/>
          </a:p>
          <a:p>
            <a:r>
              <a:rPr lang="en-US" b="0" dirty="0"/>
              <a:t>C++ Basics</a:t>
            </a:r>
          </a:p>
          <a:p>
            <a:endParaRPr lang="en-US" b="0" dirty="0"/>
          </a:p>
          <a:p>
            <a:r>
              <a:rPr lang="en-US" b="0" dirty="0"/>
              <a:t>Test Driven Development Intro</a:t>
            </a:r>
          </a:p>
          <a:p>
            <a:endParaRPr lang="en-US" b="0" dirty="0"/>
          </a:p>
          <a:p>
            <a:r>
              <a:rPr lang="en-US" b="0" dirty="0"/>
              <a:t>Git and GitHub</a:t>
            </a:r>
          </a:p>
          <a:p>
            <a:pPr marL="0" indent="0">
              <a:buNone/>
            </a:pPr>
            <a:endParaRPr lang="en-US" b="0" dirty="0"/>
          </a:p>
          <a:p>
            <a:r>
              <a:rPr lang="en-US" b="0" dirty="0"/>
              <a:t>Homework</a:t>
            </a:r>
          </a:p>
        </p:txBody>
      </p:sp>
      <p:sp>
        <p:nvSpPr>
          <p:cNvPr id="3" name="Title 2">
            <a:extLst>
              <a:ext uri="{FF2B5EF4-FFF2-40B4-BE49-F238E27FC236}">
                <a16:creationId xmlns:a16="http://schemas.microsoft.com/office/drawing/2014/main" id="{C818E160-0E14-ED4F-8A37-B11EAE5F3D99}"/>
              </a:ext>
            </a:extLst>
          </p:cNvPr>
          <p:cNvSpPr>
            <a:spLocks noGrp="1"/>
          </p:cNvSpPr>
          <p:nvPr>
            <p:ph type="title"/>
          </p:nvPr>
        </p:nvSpPr>
        <p:spPr/>
        <p:txBody>
          <a:bodyPr/>
          <a:lstStyle/>
          <a:p>
            <a:r>
              <a:rPr lang="en-US" dirty="0"/>
              <a:t>Friday Topics</a:t>
            </a:r>
          </a:p>
        </p:txBody>
      </p:sp>
    </p:spTree>
    <p:extLst>
      <p:ext uri="{BB962C8B-B14F-4D97-AF65-F5344CB8AC3E}">
        <p14:creationId xmlns:p14="http://schemas.microsoft.com/office/powerpoint/2010/main" val="140382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9194B-C7A3-5642-B5F8-F6E0661F011E}"/>
              </a:ext>
            </a:extLst>
          </p:cNvPr>
          <p:cNvSpPr>
            <a:spLocks noGrp="1"/>
          </p:cNvSpPr>
          <p:nvPr>
            <p:ph type="body" sz="quarter" idx="11"/>
          </p:nvPr>
        </p:nvSpPr>
        <p:spPr>
          <a:xfrm>
            <a:off x="774715" y="2082954"/>
            <a:ext cx="7073145" cy="4015497"/>
          </a:xfrm>
        </p:spPr>
        <p:txBody>
          <a:bodyPr/>
          <a:lstStyle/>
          <a:p>
            <a:pPr>
              <a:buFont typeface="Wingdings" pitchFamily="2" charset="2"/>
              <a:buChar char="q"/>
            </a:pPr>
            <a:r>
              <a:rPr lang="en-US" sz="1800" b="0" dirty="0"/>
              <a:t>Create your GitHub account</a:t>
            </a:r>
          </a:p>
          <a:p>
            <a:pPr>
              <a:buFont typeface="Wingdings" pitchFamily="2" charset="2"/>
              <a:buChar char="q"/>
            </a:pPr>
            <a:endParaRPr lang="en-US" sz="1800" b="0" dirty="0"/>
          </a:p>
          <a:p>
            <a:pPr>
              <a:buFont typeface="Wingdings" pitchFamily="2" charset="2"/>
              <a:buChar char="q"/>
            </a:pPr>
            <a:r>
              <a:rPr lang="en-US" sz="1800" b="0" dirty="0"/>
              <a:t>Join the 342A Discord channel and GitHub group</a:t>
            </a:r>
          </a:p>
          <a:p>
            <a:pPr>
              <a:buFont typeface="Wingdings" pitchFamily="2" charset="2"/>
              <a:buChar char="q"/>
            </a:pPr>
            <a:endParaRPr lang="en-US" sz="1800" b="0" dirty="0"/>
          </a:p>
          <a:p>
            <a:pPr>
              <a:buFont typeface="Wingdings" pitchFamily="2" charset="2"/>
              <a:buChar char="q"/>
            </a:pPr>
            <a:r>
              <a:rPr lang="en-US" sz="1800" b="0" dirty="0"/>
              <a:t>Install </a:t>
            </a:r>
            <a:r>
              <a:rPr lang="en-US" sz="1800" b="0" dirty="0" err="1"/>
              <a:t>CLion</a:t>
            </a:r>
            <a:endParaRPr lang="en-US" sz="1800" b="0" dirty="0"/>
          </a:p>
          <a:p>
            <a:pPr>
              <a:buFont typeface="Wingdings" pitchFamily="2" charset="2"/>
              <a:buChar char="q"/>
            </a:pPr>
            <a:endParaRPr lang="en-US" sz="1800" b="0" dirty="0"/>
          </a:p>
          <a:p>
            <a:pPr>
              <a:buFont typeface="Wingdings" pitchFamily="2" charset="2"/>
              <a:buChar char="q"/>
            </a:pPr>
            <a:r>
              <a:rPr lang="en-US" sz="1800" b="0" dirty="0"/>
              <a:t>Clone and load homework 1 code in your IDE (</a:t>
            </a:r>
            <a:r>
              <a:rPr lang="en-US" sz="1800" b="0" dirty="0" err="1"/>
              <a:t>CLion</a:t>
            </a:r>
            <a:r>
              <a:rPr lang="en-US" sz="1800" b="0" dirty="0"/>
              <a:t>)</a:t>
            </a:r>
          </a:p>
          <a:p>
            <a:pPr>
              <a:buFont typeface="Wingdings" pitchFamily="2" charset="2"/>
              <a:buChar char="q"/>
            </a:pPr>
            <a:endParaRPr lang="en-US" sz="1800" b="0" dirty="0"/>
          </a:p>
          <a:p>
            <a:pPr>
              <a:buFont typeface="Wingdings" pitchFamily="2" charset="2"/>
              <a:buChar char="q"/>
            </a:pPr>
            <a:r>
              <a:rPr lang="en-US" sz="1800" b="0" dirty="0"/>
              <a:t>Make sure homework 1 code can compile and run in your IDE</a:t>
            </a:r>
          </a:p>
          <a:p>
            <a:pPr>
              <a:buFont typeface="Wingdings" pitchFamily="2" charset="2"/>
              <a:buChar char="q"/>
            </a:pPr>
            <a:endParaRPr lang="en-US" sz="1800" b="0" dirty="0"/>
          </a:p>
          <a:p>
            <a:pPr>
              <a:buFont typeface="Wingdings" pitchFamily="2" charset="2"/>
              <a:buChar char="q"/>
            </a:pPr>
            <a:r>
              <a:rPr lang="en-US" sz="1800" b="0" dirty="0"/>
              <a:t>Create a new branch for homework 1 in IDE</a:t>
            </a:r>
          </a:p>
        </p:txBody>
      </p:sp>
      <p:sp>
        <p:nvSpPr>
          <p:cNvPr id="3" name="Title 2">
            <a:extLst>
              <a:ext uri="{FF2B5EF4-FFF2-40B4-BE49-F238E27FC236}">
                <a16:creationId xmlns:a16="http://schemas.microsoft.com/office/drawing/2014/main" id="{E4B95DC5-1055-3342-8559-7B36AABDEA11}"/>
              </a:ext>
            </a:extLst>
          </p:cNvPr>
          <p:cNvSpPr>
            <a:spLocks noGrp="1"/>
          </p:cNvSpPr>
          <p:nvPr>
            <p:ph type="title"/>
          </p:nvPr>
        </p:nvSpPr>
        <p:spPr/>
        <p:txBody>
          <a:bodyPr/>
          <a:lstStyle/>
          <a:p>
            <a:r>
              <a:rPr lang="en-US" dirty="0"/>
              <a:t>Action Items (TODOs) Before Friday</a:t>
            </a:r>
          </a:p>
        </p:txBody>
      </p:sp>
      <p:pic>
        <p:nvPicPr>
          <p:cNvPr id="1028" name="Picture 4" descr="Programmer Cartoon Character Stock Illustration - Illustration of concept,  professional: 98043974">
            <a:extLst>
              <a:ext uri="{FF2B5EF4-FFF2-40B4-BE49-F238E27FC236}">
                <a16:creationId xmlns:a16="http://schemas.microsoft.com/office/drawing/2014/main" id="{DE2EE8B4-CC61-0C45-9399-8B5FF59B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357" y="79370"/>
            <a:ext cx="2105499" cy="21054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een check mark icon in a circle 2743514 Vector Art at Vecteezy">
            <a:extLst>
              <a:ext uri="{FF2B5EF4-FFF2-40B4-BE49-F238E27FC236}">
                <a16:creationId xmlns:a16="http://schemas.microsoft.com/office/drawing/2014/main" id="{F7DC9BC0-B729-AB4F-ABF7-155506465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07" y="0"/>
            <a:ext cx="960453" cy="9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6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63FE5-CCBD-FC44-A473-769802C4C1AA}"/>
              </a:ext>
            </a:extLst>
          </p:cNvPr>
          <p:cNvSpPr>
            <a:spLocks noGrp="1"/>
          </p:cNvSpPr>
          <p:nvPr>
            <p:ph type="body" sz="quarter" idx="11"/>
          </p:nvPr>
        </p:nvSpPr>
        <p:spPr>
          <a:xfrm>
            <a:off x="659305" y="1990786"/>
            <a:ext cx="5270100" cy="4356747"/>
          </a:xfrm>
        </p:spPr>
        <p:txBody>
          <a:bodyPr/>
          <a:lstStyle/>
          <a:p>
            <a:r>
              <a:rPr lang="en-US" b="0" dirty="0"/>
              <a:t>Peng Du </a:t>
            </a:r>
          </a:p>
          <a:p>
            <a:endParaRPr lang="en-US" b="0" dirty="0"/>
          </a:p>
          <a:p>
            <a:pPr lvl="1"/>
            <a:r>
              <a:rPr lang="en-US" b="0" dirty="0">
                <a:solidFill>
                  <a:schemeClr val="bg2">
                    <a:lumMod val="85000"/>
                  </a:schemeClr>
                </a:solidFill>
              </a:rPr>
              <a:t>High performance computing</a:t>
            </a:r>
          </a:p>
          <a:p>
            <a:pPr lvl="2"/>
            <a:r>
              <a:rPr lang="en-US" b="0" dirty="0">
                <a:solidFill>
                  <a:schemeClr val="bg2">
                    <a:lumMod val="85000"/>
                  </a:schemeClr>
                </a:solidFill>
              </a:rPr>
              <a:t>Matrix stuff, Matrix Factorization, </a:t>
            </a:r>
            <a:r>
              <a:rPr lang="en-US" b="0" dirty="0" err="1">
                <a:solidFill>
                  <a:schemeClr val="bg2">
                    <a:lumMod val="85000"/>
                  </a:schemeClr>
                </a:solidFill>
              </a:rPr>
              <a:t>etc</a:t>
            </a:r>
            <a:endParaRPr lang="en-US" b="0" dirty="0">
              <a:solidFill>
                <a:schemeClr val="bg2">
                  <a:lumMod val="85000"/>
                </a:schemeClr>
              </a:solidFill>
            </a:endParaRPr>
          </a:p>
          <a:p>
            <a:pPr lvl="2"/>
            <a:endParaRPr lang="en-US" b="0" dirty="0">
              <a:solidFill>
                <a:schemeClr val="bg2">
                  <a:lumMod val="85000"/>
                </a:schemeClr>
              </a:solidFill>
            </a:endParaRPr>
          </a:p>
          <a:p>
            <a:pPr lvl="1"/>
            <a:r>
              <a:rPr lang="en-US" b="0" dirty="0">
                <a:solidFill>
                  <a:schemeClr val="bg2">
                    <a:lumMod val="85000"/>
                  </a:schemeClr>
                </a:solidFill>
              </a:rPr>
              <a:t>Cloud </a:t>
            </a:r>
            <a:r>
              <a:rPr lang="en-US" altLang="zh-CN" b="0" dirty="0">
                <a:solidFill>
                  <a:schemeClr val="bg2">
                    <a:lumMod val="85000"/>
                  </a:schemeClr>
                </a:solidFill>
              </a:rPr>
              <a:t>&amp;</a:t>
            </a:r>
            <a:r>
              <a:rPr lang="zh-CN" altLang="en-US" b="0" dirty="0">
                <a:solidFill>
                  <a:schemeClr val="bg2">
                    <a:lumMod val="85000"/>
                  </a:schemeClr>
                </a:solidFill>
              </a:rPr>
              <a:t> </a:t>
            </a:r>
            <a:r>
              <a:rPr lang="en-US" altLang="zh-CN" b="0" dirty="0">
                <a:solidFill>
                  <a:schemeClr val="bg2">
                    <a:lumMod val="85000"/>
                  </a:schemeClr>
                </a:solidFill>
              </a:rPr>
              <a:t>Edge</a:t>
            </a:r>
            <a:r>
              <a:rPr lang="zh-CN" altLang="en-US" b="0" dirty="0">
                <a:solidFill>
                  <a:schemeClr val="bg2">
                    <a:lumMod val="85000"/>
                  </a:schemeClr>
                </a:solidFill>
              </a:rPr>
              <a:t> </a:t>
            </a:r>
            <a:r>
              <a:rPr lang="en-US" b="0" dirty="0">
                <a:solidFill>
                  <a:schemeClr val="bg2">
                    <a:lumMod val="85000"/>
                  </a:schemeClr>
                </a:solidFill>
              </a:rPr>
              <a:t>computing</a:t>
            </a:r>
          </a:p>
          <a:p>
            <a:pPr lvl="2"/>
            <a:r>
              <a:rPr lang="en-US" b="0" dirty="0">
                <a:solidFill>
                  <a:schemeClr val="bg2">
                    <a:lumMod val="85000"/>
                  </a:schemeClr>
                </a:solidFill>
              </a:rPr>
              <a:t>Kubernetes, docker, etc.</a:t>
            </a:r>
          </a:p>
          <a:p>
            <a:pPr lvl="1"/>
            <a:endParaRPr lang="en-US" b="0" dirty="0">
              <a:solidFill>
                <a:schemeClr val="bg2">
                  <a:lumMod val="85000"/>
                </a:schemeClr>
              </a:solidFill>
            </a:endParaRPr>
          </a:p>
          <a:p>
            <a:pPr lvl="1"/>
            <a:r>
              <a:rPr lang="en-US" b="0" dirty="0">
                <a:solidFill>
                  <a:schemeClr val="bg2">
                    <a:lumMod val="85000"/>
                  </a:schemeClr>
                </a:solidFill>
              </a:rPr>
              <a:t>Part-time Teaching </a:t>
            </a:r>
          </a:p>
          <a:p>
            <a:pPr lvl="2"/>
            <a:r>
              <a:rPr lang="en-US" b="0" dirty="0">
                <a:solidFill>
                  <a:schemeClr val="bg2">
                    <a:lumMod val="85000"/>
                  </a:schemeClr>
                </a:solidFill>
              </a:rPr>
              <a:t>CSS 342 (2019) </a:t>
            </a:r>
          </a:p>
          <a:p>
            <a:pPr lvl="2"/>
            <a:r>
              <a:rPr lang="en-US" b="0" dirty="0">
                <a:solidFill>
                  <a:schemeClr val="bg2">
                    <a:lumMod val="85000"/>
                  </a:schemeClr>
                </a:solidFill>
              </a:rPr>
              <a:t>CSS 143 (2020, 2021)</a:t>
            </a:r>
          </a:p>
          <a:p>
            <a:pPr lvl="2"/>
            <a:endParaRPr lang="en-US" b="0" dirty="0"/>
          </a:p>
          <a:p>
            <a:pPr marL="0" indent="0">
              <a:buNone/>
            </a:pPr>
            <a:endParaRPr lang="en-US" b="0" dirty="0"/>
          </a:p>
        </p:txBody>
      </p:sp>
      <p:sp>
        <p:nvSpPr>
          <p:cNvPr id="3" name="Title 2">
            <a:extLst>
              <a:ext uri="{FF2B5EF4-FFF2-40B4-BE49-F238E27FC236}">
                <a16:creationId xmlns:a16="http://schemas.microsoft.com/office/drawing/2014/main" id="{A175F689-4A00-9547-B0F1-4F4E1B4A9CFC}"/>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7BBE0470-5B11-4541-BE40-131CAF7DC6A7}"/>
              </a:ext>
            </a:extLst>
          </p:cNvPr>
          <p:cNvPicPr>
            <a:picLocks noChangeAspect="1"/>
          </p:cNvPicPr>
          <p:nvPr/>
        </p:nvPicPr>
        <p:blipFill>
          <a:blip r:embed="rId2"/>
          <a:stretch>
            <a:fillRect/>
          </a:stretch>
        </p:blipFill>
        <p:spPr>
          <a:xfrm>
            <a:off x="6981665" y="1400526"/>
            <a:ext cx="1873850" cy="1054040"/>
          </a:xfrm>
          <a:prstGeom prst="rect">
            <a:avLst/>
          </a:prstGeom>
        </p:spPr>
      </p:pic>
      <p:pic>
        <p:nvPicPr>
          <p:cNvPr id="9" name="Picture 8">
            <a:extLst>
              <a:ext uri="{FF2B5EF4-FFF2-40B4-BE49-F238E27FC236}">
                <a16:creationId xmlns:a16="http://schemas.microsoft.com/office/drawing/2014/main" id="{DBE3F072-3F66-8D4E-AF7B-8096C1060355}"/>
              </a:ext>
            </a:extLst>
          </p:cNvPr>
          <p:cNvPicPr>
            <a:picLocks noChangeAspect="1"/>
          </p:cNvPicPr>
          <p:nvPr/>
        </p:nvPicPr>
        <p:blipFill>
          <a:blip r:embed="rId3"/>
          <a:stretch>
            <a:fillRect/>
          </a:stretch>
        </p:blipFill>
        <p:spPr>
          <a:xfrm>
            <a:off x="7028188" y="3075350"/>
            <a:ext cx="1511231" cy="867937"/>
          </a:xfrm>
          <a:prstGeom prst="rect">
            <a:avLst/>
          </a:prstGeom>
        </p:spPr>
      </p:pic>
      <p:pic>
        <p:nvPicPr>
          <p:cNvPr id="12" name="Picture 11">
            <a:extLst>
              <a:ext uri="{FF2B5EF4-FFF2-40B4-BE49-F238E27FC236}">
                <a16:creationId xmlns:a16="http://schemas.microsoft.com/office/drawing/2014/main" id="{4B7CB030-DD1C-4F4F-85B0-76EA85028568}"/>
              </a:ext>
            </a:extLst>
          </p:cNvPr>
          <p:cNvPicPr>
            <a:picLocks noChangeAspect="1"/>
          </p:cNvPicPr>
          <p:nvPr/>
        </p:nvPicPr>
        <p:blipFill rotWithShape="1">
          <a:blip r:embed="rId4"/>
          <a:srcRect t="22349" b="26655"/>
          <a:stretch/>
        </p:blipFill>
        <p:spPr>
          <a:xfrm>
            <a:off x="6608577" y="4272939"/>
            <a:ext cx="2120715" cy="1081472"/>
          </a:xfrm>
          <a:prstGeom prst="rect">
            <a:avLst/>
          </a:prstGeom>
        </p:spPr>
      </p:pic>
      <p:pic>
        <p:nvPicPr>
          <p:cNvPr id="18" name="Picture 17">
            <a:extLst>
              <a:ext uri="{FF2B5EF4-FFF2-40B4-BE49-F238E27FC236}">
                <a16:creationId xmlns:a16="http://schemas.microsoft.com/office/drawing/2014/main" id="{323B41D2-C915-B742-9BB8-27142BB2BE6A}"/>
              </a:ext>
            </a:extLst>
          </p:cNvPr>
          <p:cNvPicPr>
            <a:picLocks noChangeAspect="1"/>
          </p:cNvPicPr>
          <p:nvPr/>
        </p:nvPicPr>
        <p:blipFill>
          <a:blip r:embed="rId5"/>
          <a:stretch>
            <a:fillRect/>
          </a:stretch>
        </p:blipFill>
        <p:spPr>
          <a:xfrm>
            <a:off x="6838316" y="512811"/>
            <a:ext cx="1890976" cy="457159"/>
          </a:xfrm>
          <a:prstGeom prst="rect">
            <a:avLst/>
          </a:prstGeom>
        </p:spPr>
      </p:pic>
      <p:pic>
        <p:nvPicPr>
          <p:cNvPr id="8" name="Picture 7">
            <a:extLst>
              <a:ext uri="{FF2B5EF4-FFF2-40B4-BE49-F238E27FC236}">
                <a16:creationId xmlns:a16="http://schemas.microsoft.com/office/drawing/2014/main" id="{C789C1C7-3178-1548-9DAE-C0837441D141}"/>
              </a:ext>
            </a:extLst>
          </p:cNvPr>
          <p:cNvPicPr>
            <a:picLocks noChangeAspect="1"/>
          </p:cNvPicPr>
          <p:nvPr/>
        </p:nvPicPr>
        <p:blipFill>
          <a:blip r:embed="rId6"/>
          <a:stretch>
            <a:fillRect/>
          </a:stretch>
        </p:blipFill>
        <p:spPr>
          <a:xfrm>
            <a:off x="3642334" y="371511"/>
            <a:ext cx="1890975" cy="2246326"/>
          </a:xfrm>
          <a:prstGeom prst="rect">
            <a:avLst/>
          </a:prstGeom>
        </p:spPr>
      </p:pic>
    </p:spTree>
    <p:extLst>
      <p:ext uri="{BB962C8B-B14F-4D97-AF65-F5344CB8AC3E}">
        <p14:creationId xmlns:p14="http://schemas.microsoft.com/office/powerpoint/2010/main" val="3952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5" end="5"/>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2">
                                            <p:txEl>
                                              <p:pRg st="6" end="6"/>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2">
                                            <p:txEl>
                                              <p:pRg st="8" end="8"/>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500" fill="hold"/>
                                        <p:tgtEl>
                                          <p:spTgt spid="2">
                                            <p:txEl>
                                              <p:pRg st="9" end="9"/>
                                            </p:txEl>
                                          </p:spTgt>
                                        </p:tgtEl>
                                        <p:attrNameLst>
                                          <p:attrName>style.color</p:attrName>
                                        </p:attrNameLst>
                                      </p:cBhvr>
                                      <p:to>
                                        <a:schemeClr val="accent1"/>
                                      </p:to>
                                    </p:animClr>
                                  </p:childTnLst>
                                </p:cTn>
                              </p:par>
                              <p:par>
                                <p:cTn id="35" presetID="3" presetClass="emph" presetSubtype="2" fill="hold" nodeType="withEffect">
                                  <p:stCondLst>
                                    <p:cond delay="0"/>
                                  </p:stCondLst>
                                  <p:childTnLst>
                                    <p:animClr clrSpc="rgb" dir="cw">
                                      <p:cBhvr override="childStyle">
                                        <p:cTn id="36" dur="500" fill="hold"/>
                                        <p:tgtEl>
                                          <p:spTgt spid="2">
                                            <p:txEl>
                                              <p:pRg st="10" end="1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E0571-4EB7-3048-96E3-DD23CF6E1E39}"/>
              </a:ext>
            </a:extLst>
          </p:cNvPr>
          <p:cNvSpPr>
            <a:spLocks noGrp="1"/>
          </p:cNvSpPr>
          <p:nvPr>
            <p:ph type="title"/>
          </p:nvPr>
        </p:nvSpPr>
        <p:spPr/>
        <p:txBody>
          <a:bodyPr/>
          <a:lstStyle/>
          <a:p>
            <a:r>
              <a:rPr lang="en-US" dirty="0"/>
              <a:t>Lecturer</a:t>
            </a:r>
          </a:p>
        </p:txBody>
      </p:sp>
      <p:pic>
        <p:nvPicPr>
          <p:cNvPr id="4" name="Picture 3">
            <a:extLst>
              <a:ext uri="{FF2B5EF4-FFF2-40B4-BE49-F238E27FC236}">
                <a16:creationId xmlns:a16="http://schemas.microsoft.com/office/drawing/2014/main" id="{FEC2F780-D39B-104F-8ADE-B30D5F87767D}"/>
              </a:ext>
            </a:extLst>
          </p:cNvPr>
          <p:cNvPicPr>
            <a:picLocks noChangeAspect="1"/>
          </p:cNvPicPr>
          <p:nvPr/>
        </p:nvPicPr>
        <p:blipFill>
          <a:blip r:embed="rId2"/>
          <a:stretch>
            <a:fillRect/>
          </a:stretch>
        </p:blipFill>
        <p:spPr>
          <a:xfrm>
            <a:off x="7014055" y="512403"/>
            <a:ext cx="1646877" cy="1956357"/>
          </a:xfrm>
          <a:prstGeom prst="rect">
            <a:avLst/>
          </a:prstGeom>
        </p:spPr>
      </p:pic>
      <p:sp>
        <p:nvSpPr>
          <p:cNvPr id="5" name="TextBox 4">
            <a:extLst>
              <a:ext uri="{FF2B5EF4-FFF2-40B4-BE49-F238E27FC236}">
                <a16:creationId xmlns:a16="http://schemas.microsoft.com/office/drawing/2014/main" id="{405FFB26-9431-DF43-BD17-9CD824735D2F}"/>
              </a:ext>
            </a:extLst>
          </p:cNvPr>
          <p:cNvSpPr txBox="1"/>
          <p:nvPr/>
        </p:nvSpPr>
        <p:spPr>
          <a:xfrm>
            <a:off x="568171" y="1835245"/>
            <a:ext cx="4401718" cy="584775"/>
          </a:xfrm>
          <a:prstGeom prst="rect">
            <a:avLst/>
          </a:prstGeom>
          <a:noFill/>
        </p:spPr>
        <p:txBody>
          <a:bodyPr wrap="none" rtlCol="0">
            <a:spAutoFit/>
          </a:bodyPr>
          <a:lstStyle/>
          <a:p>
            <a:r>
              <a:rPr lang="en-US" sz="3200" dirty="0"/>
              <a:t>Day-job: Edge Computing</a:t>
            </a:r>
          </a:p>
        </p:txBody>
      </p:sp>
      <p:sp>
        <p:nvSpPr>
          <p:cNvPr id="7" name="TextBox 6">
            <a:extLst>
              <a:ext uri="{FF2B5EF4-FFF2-40B4-BE49-F238E27FC236}">
                <a16:creationId xmlns:a16="http://schemas.microsoft.com/office/drawing/2014/main" id="{081D2DBC-34FC-F84C-8F7C-7B44E6AA5054}"/>
              </a:ext>
            </a:extLst>
          </p:cNvPr>
          <p:cNvSpPr txBox="1"/>
          <p:nvPr/>
        </p:nvSpPr>
        <p:spPr>
          <a:xfrm>
            <a:off x="1549152" y="2559926"/>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hlinkClick r:id="rId3"/>
              </a:rPr>
              <a:t>https://github.com/CentaurusInfra/fornax</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Distributed Storage</a:t>
            </a:r>
          </a:p>
        </p:txBody>
      </p:sp>
      <p:pic>
        <p:nvPicPr>
          <p:cNvPr id="1026" name="Picture 2" descr="Golang - The Only Introduction You Need | Better Programming">
            <a:extLst>
              <a:ext uri="{FF2B5EF4-FFF2-40B4-BE49-F238E27FC236}">
                <a16:creationId xmlns:a16="http://schemas.microsoft.com/office/drawing/2014/main" id="{C339CB0F-20CF-014B-95B8-904BA26050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50" t="29612" r="19709" b="32281"/>
          <a:stretch/>
        </p:blipFill>
        <p:spPr bwMode="auto">
          <a:xfrm>
            <a:off x="162820" y="3997262"/>
            <a:ext cx="1802718" cy="830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Home | Facebook">
            <a:extLst>
              <a:ext uri="{FF2B5EF4-FFF2-40B4-BE49-F238E27FC236}">
                <a16:creationId xmlns:a16="http://schemas.microsoft.com/office/drawing/2014/main" id="{2BC0E149-63FD-7544-B9D9-8C514E118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40" y="4136321"/>
            <a:ext cx="1561915" cy="1561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A61A87-BE21-D146-A7F0-11A5FCEC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179" y="5199601"/>
            <a:ext cx="1970581" cy="830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ython Logo | Python Software Foundation">
            <a:extLst>
              <a:ext uri="{FF2B5EF4-FFF2-40B4-BE49-F238E27FC236}">
                <a16:creationId xmlns:a16="http://schemas.microsoft.com/office/drawing/2014/main" id="{E753DB87-179E-A14D-B0F7-F46D777A3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382" y="6246760"/>
            <a:ext cx="1241209" cy="416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3375D21A-04B5-6746-93FF-D659A9E03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466" y="4227088"/>
            <a:ext cx="1070991" cy="120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“goose”?</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rId3"/>
                </a:rPr>
                <a:t>Photography</a:t>
              </a:r>
            </a:p>
            <a:p>
              <a:r>
                <a:rPr lang="en-US" sz="1400" dirty="0">
                  <a:hlinkClick r:id="rId3"/>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4"/>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rId5"/>
                </a:rPr>
                <a:t>Working</a:t>
              </a:r>
            </a:p>
            <a:p>
              <a:r>
                <a:rPr lang="en-US" sz="1400" dirty="0">
                  <a:hlinkClick r:id="rId5"/>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6"/>
              </a:rPr>
              <a:t>@</a:t>
            </a:r>
            <a:r>
              <a:rPr lang="en-US" sz="1000" dirty="0" err="1">
                <a:hlinkClick r:id="rId6"/>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7"/>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5"/>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30B7C-F935-BB47-90D2-9A3F773BAE06}"/>
              </a:ext>
            </a:extLst>
          </p:cNvPr>
          <p:cNvSpPr txBox="1"/>
          <p:nvPr/>
        </p:nvSpPr>
        <p:spPr>
          <a:xfrm>
            <a:off x="816746" y="3075057"/>
            <a:ext cx="2356735" cy="707886"/>
          </a:xfrm>
          <a:prstGeom prst="rect">
            <a:avLst/>
          </a:prstGeom>
          <a:noFill/>
        </p:spPr>
        <p:txBody>
          <a:bodyPr wrap="none" rtlCol="0">
            <a:spAutoFit/>
          </a:bodyPr>
          <a:lstStyle/>
          <a:p>
            <a:r>
              <a:rPr lang="en-US" sz="4000" dirty="0"/>
              <a:t>The WHAT</a:t>
            </a:r>
          </a:p>
        </p:txBody>
      </p:sp>
    </p:spTree>
    <p:extLst>
      <p:ext uri="{BB962C8B-B14F-4D97-AF65-F5344CB8AC3E}">
        <p14:creationId xmlns:p14="http://schemas.microsoft.com/office/powerpoint/2010/main" val="41623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904-5507-D04A-81C5-B0913CA4006C}"/>
              </a:ext>
            </a:extLst>
          </p:cNvPr>
          <p:cNvSpPr>
            <a:spLocks noGrp="1"/>
          </p:cNvSpPr>
          <p:nvPr>
            <p:ph type="body" sz="quarter" idx="11"/>
          </p:nvPr>
        </p:nvSpPr>
        <p:spPr>
          <a:xfrm>
            <a:off x="473895" y="1678689"/>
            <a:ext cx="8196210" cy="5179311"/>
          </a:xfrm>
        </p:spPr>
        <p:txBody>
          <a:bodyPr/>
          <a:lstStyle/>
          <a:p>
            <a:r>
              <a:rPr lang="en-US" b="0" dirty="0">
                <a:solidFill>
                  <a:schemeClr val="tx1"/>
                </a:solidFill>
              </a:rPr>
              <a:t>Syllabus</a:t>
            </a:r>
          </a:p>
          <a:p>
            <a:endParaRPr lang="en-US" sz="1200" b="0" dirty="0">
              <a:solidFill>
                <a:schemeClr val="tx1"/>
              </a:solidFill>
            </a:endParaRPr>
          </a:p>
          <a:p>
            <a:pPr lvl="1"/>
            <a:r>
              <a:rPr lang="en-US" b="0" dirty="0">
                <a:solidFill>
                  <a:schemeClr val="tx1"/>
                </a:solidFill>
                <a:hlinkClick r:id="rId2">
                  <a:extLst>
                    <a:ext uri="{A12FA001-AC4F-418D-AE19-62706E023703}">
                      <ahyp:hlinkClr xmlns:ahyp="http://schemas.microsoft.com/office/drawing/2018/hyperlinkcolor" val="tx"/>
                    </a:ext>
                  </a:extLst>
                </a:hlinkClick>
              </a:rPr>
              <a:t>https://github.com/a-teaching-goose/CSS342A-2022-Spring</a:t>
            </a:r>
            <a:endParaRPr lang="en-US" b="0" dirty="0">
              <a:solidFill>
                <a:schemeClr val="tx1"/>
              </a:solidFill>
            </a:endParaRPr>
          </a:p>
          <a:p>
            <a:pPr lvl="1"/>
            <a:endParaRPr lang="en-US" b="0" dirty="0">
              <a:solidFill>
                <a:schemeClr val="tx1"/>
              </a:solidFill>
            </a:endParaRPr>
          </a:p>
          <a:p>
            <a:pPr lvl="1"/>
            <a:endParaRPr lang="en-US" b="0" dirty="0">
              <a:solidFill>
                <a:schemeClr val="tx1"/>
              </a:solidFill>
            </a:endParaRPr>
          </a:p>
          <a:p>
            <a:endParaRPr lang="en-US" sz="2000" b="0" dirty="0">
              <a:solidFill>
                <a:schemeClr val="tx1"/>
              </a:solidFill>
            </a:endParaRPr>
          </a:p>
        </p:txBody>
      </p:sp>
      <p:sp>
        <p:nvSpPr>
          <p:cNvPr id="3" name="Title 2">
            <a:extLst>
              <a:ext uri="{FF2B5EF4-FFF2-40B4-BE49-F238E27FC236}">
                <a16:creationId xmlns:a16="http://schemas.microsoft.com/office/drawing/2014/main" id="{A29F21F3-88B4-1F4D-99C0-26D7B094B896}"/>
              </a:ext>
            </a:extLst>
          </p:cNvPr>
          <p:cNvSpPr>
            <a:spLocks noGrp="1"/>
          </p:cNvSpPr>
          <p:nvPr>
            <p:ph type="title"/>
          </p:nvPr>
        </p:nvSpPr>
        <p:spPr/>
        <p:txBody>
          <a:bodyPr/>
          <a:lstStyle/>
          <a:p>
            <a:r>
              <a:rPr lang="en-US" dirty="0"/>
              <a:t>Class Info</a:t>
            </a:r>
          </a:p>
        </p:txBody>
      </p:sp>
      <p:pic>
        <p:nvPicPr>
          <p:cNvPr id="4" name="Picture 3">
            <a:extLst>
              <a:ext uri="{FF2B5EF4-FFF2-40B4-BE49-F238E27FC236}">
                <a16:creationId xmlns:a16="http://schemas.microsoft.com/office/drawing/2014/main" id="{EFAE58E8-89DE-1644-95D8-066EC2CD93BB}"/>
              </a:ext>
            </a:extLst>
          </p:cNvPr>
          <p:cNvPicPr>
            <a:picLocks noChangeAspect="1"/>
          </p:cNvPicPr>
          <p:nvPr/>
        </p:nvPicPr>
        <p:blipFill>
          <a:blip r:embed="rId3"/>
          <a:stretch>
            <a:fillRect/>
          </a:stretch>
        </p:blipFill>
        <p:spPr>
          <a:xfrm>
            <a:off x="1617054" y="3341479"/>
            <a:ext cx="5222642" cy="295332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57F166-17E3-E94B-84CE-6CE849980249}"/>
              </a:ext>
            </a:extLst>
          </p:cNvPr>
          <p:cNvSpPr txBox="1"/>
          <p:nvPr/>
        </p:nvSpPr>
        <p:spPr>
          <a:xfrm>
            <a:off x="5308847" y="2791474"/>
            <a:ext cx="3478837" cy="261610"/>
          </a:xfrm>
          <a:prstGeom prst="rect">
            <a:avLst/>
          </a:prstGeom>
          <a:noFill/>
        </p:spPr>
        <p:txBody>
          <a:bodyPr wrap="none" rtlCol="0">
            <a:spAutoFit/>
          </a:bodyPr>
          <a:lstStyle/>
          <a:p>
            <a:r>
              <a:rPr lang="en-US" sz="1100" i="1" dirty="0">
                <a:solidFill>
                  <a:srgbClr val="FF0000"/>
                </a:solidFill>
              </a:rPr>
              <a:t>You need to join our class </a:t>
            </a:r>
            <a:r>
              <a:rPr lang="en-US" sz="1100" i="1" dirty="0" err="1">
                <a:solidFill>
                  <a:srgbClr val="FF0000"/>
                </a:solidFill>
              </a:rPr>
              <a:t>github</a:t>
            </a:r>
            <a:r>
              <a:rPr lang="en-US" sz="1100" i="1" dirty="0">
                <a:solidFill>
                  <a:srgbClr val="FF0000"/>
                </a:solidFill>
              </a:rPr>
              <a:t> Team (private) to see this</a:t>
            </a:r>
          </a:p>
        </p:txBody>
      </p:sp>
    </p:spTree>
    <p:extLst>
      <p:ext uri="{BB962C8B-B14F-4D97-AF65-F5344CB8AC3E}">
        <p14:creationId xmlns:p14="http://schemas.microsoft.com/office/powerpoint/2010/main" val="9551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2311</TotalTime>
  <Words>1487</Words>
  <Application>Microsoft Macintosh PowerPoint</Application>
  <PresentationFormat>On-screen Show (4:3)</PresentationFormat>
  <Paragraphs>366</Paragraphs>
  <Slides>42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Encode Sans Normal Black</vt:lpstr>
      <vt:lpstr>Uni Sans Regular</vt:lpstr>
      <vt:lpstr>Aharoni</vt:lpstr>
      <vt:lpstr>Arial</vt:lpstr>
      <vt:lpstr>Calibri</vt:lpstr>
      <vt:lpstr>Cavolini</vt:lpstr>
      <vt:lpstr>Lucida Grande</vt:lpstr>
      <vt:lpstr>Open Sans</vt:lpstr>
      <vt:lpstr>Open Sans Light</vt:lpstr>
      <vt:lpstr>Wingdings</vt:lpstr>
      <vt:lpstr>Custom Design</vt:lpstr>
      <vt:lpstr>1_Custom Design</vt:lpstr>
      <vt:lpstr>PowerPoint Presentation</vt:lpstr>
      <vt:lpstr>CSS342 Data Structures, Algorithms, and Discrete Mathematics (I)</vt:lpstr>
      <vt:lpstr>COVID Rules</vt:lpstr>
      <vt:lpstr>PowerPoint Presentation</vt:lpstr>
      <vt:lpstr>Lecturer</vt:lpstr>
      <vt:lpstr>Lecturer</vt:lpstr>
      <vt:lpstr>Why “goose”?</vt:lpstr>
      <vt:lpstr>PowerPoint Presentation</vt:lpstr>
      <vt:lpstr>Class Info</vt:lpstr>
      <vt:lpstr>Class Info</vt:lpstr>
      <vt:lpstr>Grading</vt:lpstr>
      <vt:lpstr>In-person vs Online</vt:lpstr>
      <vt:lpstr>Expectation</vt:lpstr>
      <vt:lpstr>Class Expectation</vt:lpstr>
      <vt:lpstr>Expectation</vt:lpstr>
      <vt:lpstr>Homework, Tests, Exams</vt:lpstr>
      <vt:lpstr>Homework &amp; Final projects</vt:lpstr>
      <vt:lpstr>Homework &amp; Final projects</vt:lpstr>
      <vt:lpstr>PowerPoint Presentation</vt:lpstr>
      <vt:lpstr>Why the “rubber duck”?</vt:lpstr>
      <vt:lpstr>Code Together</vt:lpstr>
      <vt:lpstr>PowerPoint Presentation</vt:lpstr>
      <vt:lpstr>Tips for Success</vt:lpstr>
      <vt:lpstr>Plagiarism</vt:lpstr>
      <vt:lpstr>Is it Plagiarism?</vt:lpstr>
      <vt:lpstr>Is it Plagiarism?</vt:lpstr>
      <vt:lpstr>Is it Plagiarism?</vt:lpstr>
      <vt:lpstr>Technical Debt Log</vt:lpstr>
      <vt:lpstr>PowerPoint Presentation</vt:lpstr>
      <vt:lpstr>Tooling</vt:lpstr>
      <vt:lpstr>Tooling</vt:lpstr>
      <vt:lpstr>Editor: IDE</vt:lpstr>
      <vt:lpstr>Editor: IDE</vt:lpstr>
      <vt:lpstr>Editor: Vim (Linux)</vt:lpstr>
      <vt:lpstr>OS: Windows, OS, Linux</vt:lpstr>
      <vt:lpstr>Programming Language: C++</vt:lpstr>
      <vt:lpstr>Git &amp; GitHub</vt:lpstr>
      <vt:lpstr>Source Control: Branch</vt:lpstr>
      <vt:lpstr>PowerPoint Presentation</vt:lpstr>
      <vt:lpstr>PowerPoint Presentation</vt:lpstr>
      <vt:lpstr>Friday Topics</vt:lpstr>
      <vt:lpstr>Action Items (TODOs) Before Friday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340</cp:revision>
  <cp:lastPrinted>2016-02-10T20:19:12Z</cp:lastPrinted>
  <dcterms:created xsi:type="dcterms:W3CDTF">2014-10-14T00:51:43Z</dcterms:created>
  <dcterms:modified xsi:type="dcterms:W3CDTF">2022-03-28T22:18:11Z</dcterms:modified>
</cp:coreProperties>
</file>